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57" r:id="rId3"/>
    <p:sldId id="281" r:id="rId4"/>
    <p:sldId id="279" r:id="rId5"/>
    <p:sldId id="282" r:id="rId6"/>
    <p:sldId id="278" r:id="rId7"/>
    <p:sldId id="271" r:id="rId8"/>
    <p:sldId id="262" r:id="rId9"/>
    <p:sldId id="275" r:id="rId10"/>
    <p:sldId id="263" r:id="rId11"/>
    <p:sldId id="272" r:id="rId12"/>
    <p:sldId id="261" r:id="rId13"/>
    <p:sldId id="276" r:id="rId14"/>
    <p:sldId id="283" r:id="rId15"/>
    <p:sldId id="259" r:id="rId16"/>
    <p:sldId id="266" r:id="rId17"/>
    <p:sldId id="267" r:id="rId18"/>
    <p:sldId id="277" r:id="rId19"/>
    <p:sldId id="260" r:id="rId20"/>
    <p:sldId id="284" r:id="rId21"/>
    <p:sldId id="273" r:id="rId22"/>
  </p:sldIdLst>
  <p:sldSz cx="9144000" cy="6858000" type="screen4x3"/>
  <p:notesSz cx="6858000" cy="9117013"/>
  <p:defaultTextStyle>
    <a:defPPr>
      <a:defRPr lang="en-US"/>
    </a:defPPr>
    <a:lvl1pPr algn="ctr" rtl="0" fontAlgn="base">
      <a:spcBef>
        <a:spcPct val="0"/>
      </a:spcBef>
      <a:spcAft>
        <a:spcPct val="0"/>
      </a:spcAft>
      <a:defRPr kern="1200">
        <a:solidFill>
          <a:schemeClr val="tx1"/>
        </a:solidFill>
        <a:latin typeface="Arial" charset="0"/>
        <a:ea typeface="+mn-ea"/>
        <a:cs typeface="Times New Roman" pitchFamily="18" charset="0"/>
      </a:defRPr>
    </a:lvl1pPr>
    <a:lvl2pPr marL="457200" algn="ctr" rtl="0" fontAlgn="base">
      <a:spcBef>
        <a:spcPct val="0"/>
      </a:spcBef>
      <a:spcAft>
        <a:spcPct val="0"/>
      </a:spcAft>
      <a:defRPr kern="1200">
        <a:solidFill>
          <a:schemeClr val="tx1"/>
        </a:solidFill>
        <a:latin typeface="Arial" charset="0"/>
        <a:ea typeface="+mn-ea"/>
        <a:cs typeface="Times New Roman" pitchFamily="18" charset="0"/>
      </a:defRPr>
    </a:lvl2pPr>
    <a:lvl3pPr marL="914400" algn="ctr" rtl="0" fontAlgn="base">
      <a:spcBef>
        <a:spcPct val="0"/>
      </a:spcBef>
      <a:spcAft>
        <a:spcPct val="0"/>
      </a:spcAft>
      <a:defRPr kern="1200">
        <a:solidFill>
          <a:schemeClr val="tx1"/>
        </a:solidFill>
        <a:latin typeface="Arial" charset="0"/>
        <a:ea typeface="+mn-ea"/>
        <a:cs typeface="Times New Roman" pitchFamily="18" charset="0"/>
      </a:defRPr>
    </a:lvl3pPr>
    <a:lvl4pPr marL="1371600" algn="ctr" rtl="0" fontAlgn="base">
      <a:spcBef>
        <a:spcPct val="0"/>
      </a:spcBef>
      <a:spcAft>
        <a:spcPct val="0"/>
      </a:spcAft>
      <a:defRPr kern="1200">
        <a:solidFill>
          <a:schemeClr val="tx1"/>
        </a:solidFill>
        <a:latin typeface="Arial" charset="0"/>
        <a:ea typeface="+mn-ea"/>
        <a:cs typeface="Times New Roman" pitchFamily="18" charset="0"/>
      </a:defRPr>
    </a:lvl4pPr>
    <a:lvl5pPr marL="1828800" algn="ctr"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2" autoAdjust="0"/>
    <p:restoredTop sz="84629" autoAdjust="0"/>
  </p:normalViewPr>
  <p:slideViewPr>
    <p:cSldViewPr>
      <p:cViewPr varScale="1">
        <p:scale>
          <a:sx n="74" d="100"/>
          <a:sy n="74" d="100"/>
        </p:scale>
        <p:origin x="173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21507" name="Rectangle 3"/>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1510" name="Rectangle 6"/>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21511" name="Rectangle 7"/>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02DB954-B17C-4BCF-A336-FCD2804B7F28}" type="slidenum">
              <a:rPr lang="en-US" altLang="en-US"/>
              <a:pPr>
                <a:defRPr/>
              </a:pPr>
              <a:t>‹#›</a:t>
            </a:fld>
            <a:endParaRPr lang="en-US" altLang="en-US"/>
          </a:p>
        </p:txBody>
      </p:sp>
    </p:spTree>
    <p:extLst>
      <p:ext uri="{BB962C8B-B14F-4D97-AF65-F5344CB8AC3E}">
        <p14:creationId xmlns:p14="http://schemas.microsoft.com/office/powerpoint/2010/main" val="1400887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a:t>
            </a:fld>
            <a:endParaRPr lang="en-US" altLang="en-US"/>
          </a:p>
        </p:txBody>
      </p:sp>
    </p:spTree>
    <p:extLst>
      <p:ext uri="{BB962C8B-B14F-4D97-AF65-F5344CB8AC3E}">
        <p14:creationId xmlns:p14="http://schemas.microsoft.com/office/powerpoint/2010/main" val="71255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 Meltdown and </a:t>
            </a:r>
            <a:r>
              <a:rPr lang="en-US" dirty="0" err="1"/>
              <a:t>Spectre</a:t>
            </a:r>
            <a:r>
              <a:rPr lang="en-US" dirty="0"/>
              <a:t> CPU bugs</a:t>
            </a:r>
          </a:p>
          <a:p>
            <a:r>
              <a:rPr lang="en-US" dirty="0"/>
              <a:t>https://blog.barkly.com/meltdown-spectre-bugs-explained</a:t>
            </a:r>
          </a:p>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3</a:t>
            </a:fld>
            <a:endParaRPr lang="en-US" altLang="en-US"/>
          </a:p>
        </p:txBody>
      </p:sp>
    </p:spTree>
    <p:extLst>
      <p:ext uri="{BB962C8B-B14F-4D97-AF65-F5344CB8AC3E}">
        <p14:creationId xmlns:p14="http://schemas.microsoft.com/office/powerpoint/2010/main" val="71255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Today, the Internet is a very different network compared to its beginnings. More people are relying on the network for their personal, financial and business needs. This information must be protected. However, attack tools are much more sophisticated, and highly automated, requiring less technical knowledge to use them than in the past. </a:t>
            </a:r>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9</a:t>
            </a:fld>
            <a:endParaRPr lang="en-US" altLang="en-US"/>
          </a:p>
        </p:txBody>
      </p:sp>
    </p:spTree>
    <p:extLst>
      <p:ext uri="{BB962C8B-B14F-4D97-AF65-F5344CB8AC3E}">
        <p14:creationId xmlns:p14="http://schemas.microsoft.com/office/powerpoint/2010/main" val="137313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19</a:t>
            </a:fld>
            <a:endParaRPr lang="en-US" altLang="en-US"/>
          </a:p>
        </p:txBody>
      </p:sp>
    </p:spTree>
    <p:extLst>
      <p:ext uri="{BB962C8B-B14F-4D97-AF65-F5344CB8AC3E}">
        <p14:creationId xmlns:p14="http://schemas.microsoft.com/office/powerpoint/2010/main" val="382061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20</a:t>
            </a:fld>
            <a:endParaRPr lang="en-US" altLang="en-US"/>
          </a:p>
        </p:txBody>
      </p:sp>
    </p:spTree>
    <p:extLst>
      <p:ext uri="{BB962C8B-B14F-4D97-AF65-F5344CB8AC3E}">
        <p14:creationId xmlns:p14="http://schemas.microsoft.com/office/powerpoint/2010/main" val="368722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36D703-0500-4E28-B58C-3065016219E3}" type="slidenum">
              <a:rPr lang="en-US" altLang="en-US"/>
              <a:pPr>
                <a:defRPr/>
              </a:pPr>
              <a:t>‹#›</a:t>
            </a:fld>
            <a:endParaRPr lang="en-US" altLang="en-US"/>
          </a:p>
        </p:txBody>
      </p:sp>
    </p:spTree>
    <p:extLst>
      <p:ext uri="{BB962C8B-B14F-4D97-AF65-F5344CB8AC3E}">
        <p14:creationId xmlns:p14="http://schemas.microsoft.com/office/powerpoint/2010/main" val="7185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556154-549F-4B2C-BB45-F35978F8EDE4}" type="slidenum">
              <a:rPr lang="en-US" altLang="en-US"/>
              <a:pPr>
                <a:defRPr/>
              </a:pPr>
              <a:t>‹#›</a:t>
            </a:fld>
            <a:endParaRPr lang="en-US" altLang="en-US"/>
          </a:p>
        </p:txBody>
      </p:sp>
    </p:spTree>
    <p:extLst>
      <p:ext uri="{BB962C8B-B14F-4D97-AF65-F5344CB8AC3E}">
        <p14:creationId xmlns:p14="http://schemas.microsoft.com/office/powerpoint/2010/main" val="109164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9CF1BE-4B6D-4FBC-B7DD-CAA3BE137CA3}" type="slidenum">
              <a:rPr lang="en-US" altLang="en-US"/>
              <a:pPr>
                <a:defRPr/>
              </a:pPr>
              <a:t>‹#›</a:t>
            </a:fld>
            <a:endParaRPr lang="en-US" altLang="en-US"/>
          </a:p>
        </p:txBody>
      </p:sp>
    </p:spTree>
    <p:extLst>
      <p:ext uri="{BB962C8B-B14F-4D97-AF65-F5344CB8AC3E}">
        <p14:creationId xmlns:p14="http://schemas.microsoft.com/office/powerpoint/2010/main" val="194401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5DEB76-581D-4C08-AC06-0AB171B8C342}" type="slidenum">
              <a:rPr lang="en-US" altLang="en-US"/>
              <a:pPr>
                <a:defRPr/>
              </a:pPr>
              <a:t>‹#›</a:t>
            </a:fld>
            <a:endParaRPr lang="en-US" altLang="en-US"/>
          </a:p>
        </p:txBody>
      </p:sp>
    </p:spTree>
    <p:extLst>
      <p:ext uri="{BB962C8B-B14F-4D97-AF65-F5344CB8AC3E}">
        <p14:creationId xmlns:p14="http://schemas.microsoft.com/office/powerpoint/2010/main" val="340880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039218-343A-46FE-A59B-71F06622F3C1}" type="slidenum">
              <a:rPr lang="en-US" altLang="en-US"/>
              <a:pPr>
                <a:defRPr/>
              </a:pPr>
              <a:t>‹#›</a:t>
            </a:fld>
            <a:endParaRPr lang="en-US" altLang="en-US"/>
          </a:p>
        </p:txBody>
      </p:sp>
    </p:spTree>
    <p:extLst>
      <p:ext uri="{BB962C8B-B14F-4D97-AF65-F5344CB8AC3E}">
        <p14:creationId xmlns:p14="http://schemas.microsoft.com/office/powerpoint/2010/main" val="7322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8C3FA00-E3B9-4870-A8AF-5E6C52E74622}" type="slidenum">
              <a:rPr lang="en-US" altLang="en-US"/>
              <a:pPr>
                <a:defRPr/>
              </a:pPr>
              <a:t>‹#›</a:t>
            </a:fld>
            <a:endParaRPr lang="en-US" altLang="en-US"/>
          </a:p>
        </p:txBody>
      </p:sp>
    </p:spTree>
    <p:extLst>
      <p:ext uri="{BB962C8B-B14F-4D97-AF65-F5344CB8AC3E}">
        <p14:creationId xmlns:p14="http://schemas.microsoft.com/office/powerpoint/2010/main" val="229419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5EA9A1-0B89-41B3-BF76-736F32703C49}" type="slidenum">
              <a:rPr lang="en-US" altLang="en-US"/>
              <a:pPr>
                <a:defRPr/>
              </a:pPr>
              <a:t>‹#›</a:t>
            </a:fld>
            <a:endParaRPr lang="en-US" altLang="en-US"/>
          </a:p>
        </p:txBody>
      </p:sp>
    </p:spTree>
    <p:extLst>
      <p:ext uri="{BB962C8B-B14F-4D97-AF65-F5344CB8AC3E}">
        <p14:creationId xmlns:p14="http://schemas.microsoft.com/office/powerpoint/2010/main" val="22293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6FFC2B-CBF8-4AF1-9466-21B76E8BD717}" type="slidenum">
              <a:rPr lang="en-US" altLang="en-US"/>
              <a:pPr>
                <a:defRPr/>
              </a:pPr>
              <a:t>‹#›</a:t>
            </a:fld>
            <a:endParaRPr lang="en-US" altLang="en-US"/>
          </a:p>
        </p:txBody>
      </p:sp>
    </p:spTree>
    <p:extLst>
      <p:ext uri="{BB962C8B-B14F-4D97-AF65-F5344CB8AC3E}">
        <p14:creationId xmlns:p14="http://schemas.microsoft.com/office/powerpoint/2010/main" val="244212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50B406D-0D23-4BC6-95A7-C55D01FCEA75}" type="slidenum">
              <a:rPr lang="en-US" altLang="en-US"/>
              <a:pPr>
                <a:defRPr/>
              </a:pPr>
              <a:t>‹#›</a:t>
            </a:fld>
            <a:endParaRPr lang="en-US" altLang="en-US"/>
          </a:p>
        </p:txBody>
      </p:sp>
    </p:spTree>
    <p:extLst>
      <p:ext uri="{BB962C8B-B14F-4D97-AF65-F5344CB8AC3E}">
        <p14:creationId xmlns:p14="http://schemas.microsoft.com/office/powerpoint/2010/main" val="240383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9E985D0-2638-4660-943A-E1D771893445}" type="slidenum">
              <a:rPr lang="en-US" altLang="en-US"/>
              <a:pPr>
                <a:defRPr/>
              </a:pPr>
              <a:t>‹#›</a:t>
            </a:fld>
            <a:endParaRPr lang="en-US" altLang="en-US"/>
          </a:p>
        </p:txBody>
      </p:sp>
    </p:spTree>
    <p:extLst>
      <p:ext uri="{BB962C8B-B14F-4D97-AF65-F5344CB8AC3E}">
        <p14:creationId xmlns:p14="http://schemas.microsoft.com/office/powerpoint/2010/main" val="41195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4F64CC-68C0-4EF6-B3C2-EAC1CCD65D2D}" type="slidenum">
              <a:rPr lang="en-US" altLang="en-US"/>
              <a:pPr>
                <a:defRPr/>
              </a:pPr>
              <a:t>‹#›</a:t>
            </a:fld>
            <a:endParaRPr lang="en-US" altLang="en-US"/>
          </a:p>
        </p:txBody>
      </p:sp>
    </p:spTree>
    <p:extLst>
      <p:ext uri="{BB962C8B-B14F-4D97-AF65-F5344CB8AC3E}">
        <p14:creationId xmlns:p14="http://schemas.microsoft.com/office/powerpoint/2010/main" val="33259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7F10DFA-22FE-49C9-890C-63F17D672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Microsoft_Windows" TargetMode="External"/><Relationship Id="rId13" Type="http://schemas.openxmlformats.org/officeDocument/2006/relationships/hyperlink" Target="https://en.wikipedia.org/wiki/Europol" TargetMode="External"/><Relationship Id="rId3" Type="http://schemas.openxmlformats.org/officeDocument/2006/relationships/hyperlink" Target="https://en.wikipedia.org/wiki/WannaCry_ransomware_attack#cite_note-microsoftreleases-3" TargetMode="External"/><Relationship Id="rId7" Type="http://schemas.openxmlformats.org/officeDocument/2006/relationships/hyperlink" Target="https://en.wikipedia.org/wiki/Ransomware" TargetMode="External"/><Relationship Id="rId12" Type="http://schemas.openxmlformats.org/officeDocument/2006/relationships/hyperlink" Target="https://en.wikipedia.org/wiki/WannaCry_ransomware_attack#cite_note-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WannaCry_ransomware_attack#cite_note-auto-6" TargetMode="External"/><Relationship Id="rId11" Type="http://schemas.openxmlformats.org/officeDocument/2006/relationships/hyperlink" Target="https://en.wikipedia.org/wiki/Bitcoin" TargetMode="External"/><Relationship Id="rId5" Type="http://schemas.openxmlformats.org/officeDocument/2006/relationships/hyperlink" Target="https://en.wikipedia.org/wiki/WannaCry_ransomware_attack#cite_note-:0-5" TargetMode="External"/><Relationship Id="rId15" Type="http://schemas.openxmlformats.org/officeDocument/2006/relationships/image" Target="../media/image2.png"/><Relationship Id="rId10" Type="http://schemas.openxmlformats.org/officeDocument/2006/relationships/hyperlink" Target="https://en.wikipedia.org/wiki/Cryptocurrency" TargetMode="External"/><Relationship Id="rId4" Type="http://schemas.openxmlformats.org/officeDocument/2006/relationships/hyperlink" Target="https://en.wikipedia.org/wiki/WannaCry_ransomware_attack#cite_note-4" TargetMode="External"/><Relationship Id="rId9" Type="http://schemas.openxmlformats.org/officeDocument/2006/relationships/hyperlink" Target="https://en.wikipedia.org/wiki/Cyber-attack" TargetMode="External"/><Relationship Id="rId14" Type="http://schemas.openxmlformats.org/officeDocument/2006/relationships/hyperlink" Target="https://en.wikipedia.org/wiki/WannaCry_ransomware_attack#cite_note-:3-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p:cNvSpPr>
            <a:spLocks noGrp="1"/>
          </p:cNvSpPr>
          <p:nvPr>
            <p:ph type="sldNum" sz="quarter" idx="4294967295"/>
          </p:nvPr>
        </p:nvSpPr>
        <p:spPr>
          <a:xfrm>
            <a:off x="3124200" y="6248400"/>
            <a:ext cx="2895600" cy="457200"/>
          </a:xfrm>
          <a:prstGeom prst="rect">
            <a:avLst/>
          </a:prstGeom>
          <a:noFill/>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8D6E1D47-BD45-4DD3-AF0A-4B28FF829A50}" type="slidenum">
              <a:rPr lang="en-US" altLang="en-US">
                <a:latin typeface="Cambria" pitchFamily="18" charset="0"/>
              </a:rPr>
              <a:pPr/>
              <a:t>1</a:t>
            </a:fld>
            <a:endParaRPr lang="en-US" altLang="en-US" dirty="0">
              <a:latin typeface="Cambria" pitchFamily="18" charset="0"/>
            </a:endParaRPr>
          </a:p>
        </p:txBody>
      </p:sp>
      <p:sp>
        <p:nvSpPr>
          <p:cNvPr id="5" name="Rectangle 2"/>
          <p:cNvSpPr txBox="1">
            <a:spLocks noChangeArrowheads="1"/>
          </p:cNvSpPr>
          <p:nvPr/>
        </p:nvSpPr>
        <p:spPr bwMode="auto">
          <a:xfrm>
            <a:off x="304800" y="4953000"/>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buFontTx/>
              <a:buNone/>
            </a:pPr>
            <a:r>
              <a:rPr lang="en-US" altLang="en-US" b="1" kern="0" dirty="0">
                <a:solidFill>
                  <a:srgbClr val="FF9933"/>
                </a:solidFill>
                <a:latin typeface="Cambria" panose="02040503050406030204" pitchFamily="18" charset="0"/>
                <a:ea typeface="Cambria" panose="02040503050406030204" pitchFamily="18" charset="0"/>
                <a:cs typeface="Times New Roman" pitchFamily="18" charset="0"/>
              </a:rPr>
              <a:t>Răzvan Daniel ZOTA</a:t>
            </a:r>
          </a:p>
          <a:p>
            <a:pPr algn="ctr">
              <a:buFontTx/>
              <a:buNone/>
            </a:pPr>
            <a:r>
              <a:rPr lang="en-US" altLang="en-US" b="1" kern="0" dirty="0">
                <a:solidFill>
                  <a:srgbClr val="FF9933"/>
                </a:solidFill>
                <a:latin typeface="Cambria" panose="02040503050406030204" pitchFamily="18" charset="0"/>
                <a:ea typeface="Cambria" panose="02040503050406030204" pitchFamily="18" charset="0"/>
                <a:cs typeface="Times New Roman" pitchFamily="18" charset="0"/>
              </a:rPr>
              <a:t>Faculty of Cybernetics, Statistics and Economic Informatics</a:t>
            </a:r>
          </a:p>
          <a:p>
            <a:pPr algn="ctr">
              <a:buFontTx/>
              <a:buNone/>
            </a:pPr>
            <a:r>
              <a:rPr lang="en-US" altLang="en-US" sz="2300" b="1" kern="0" dirty="0">
                <a:solidFill>
                  <a:srgbClr val="FF9933"/>
                </a:solidFill>
                <a:latin typeface="Cambria" panose="02040503050406030204" pitchFamily="18" charset="0"/>
                <a:ea typeface="Cambria" panose="02040503050406030204" pitchFamily="18" charset="0"/>
                <a:cs typeface="Times New Roman" pitchFamily="18" charset="0"/>
              </a:rPr>
              <a:t>zota@ase.ro</a:t>
            </a:r>
          </a:p>
          <a:p>
            <a:pPr algn="ctr">
              <a:buFontTx/>
              <a:buNone/>
            </a:pPr>
            <a:r>
              <a:rPr lang="en-US" altLang="en-US" sz="2300" b="1" kern="0" dirty="0">
                <a:latin typeface="Cambria" panose="02040503050406030204" pitchFamily="18" charset="0"/>
                <a:ea typeface="Cambria" panose="02040503050406030204" pitchFamily="18" charset="0"/>
                <a:cs typeface="Times New Roman" pitchFamily="18" charset="0"/>
              </a:rPr>
              <a:t>http</a:t>
            </a:r>
            <a:r>
              <a:rPr lang="ro-RO" altLang="en-US" sz="2300" b="1" kern="0">
                <a:latin typeface="Cambria" panose="02040503050406030204" pitchFamily="18" charset="0"/>
                <a:ea typeface="Cambria" panose="02040503050406030204" pitchFamily="18" charset="0"/>
                <a:cs typeface="Times New Roman" pitchFamily="18" charset="0"/>
              </a:rPr>
              <a:t>s</a:t>
            </a:r>
            <a:r>
              <a:rPr lang="en-US" altLang="en-US" sz="2300" b="1" kern="0">
                <a:latin typeface="Cambria" panose="02040503050406030204" pitchFamily="18" charset="0"/>
                <a:ea typeface="Cambria" panose="02040503050406030204" pitchFamily="18" charset="0"/>
                <a:cs typeface="Times New Roman" pitchFamily="18" charset="0"/>
              </a:rPr>
              <a:t>://</a:t>
            </a:r>
            <a:r>
              <a:rPr lang="en-US" altLang="en-US" sz="2300" b="1" kern="0" dirty="0">
                <a:latin typeface="Cambria" panose="02040503050406030204" pitchFamily="18" charset="0"/>
                <a:ea typeface="Cambria" panose="02040503050406030204" pitchFamily="18" charset="0"/>
                <a:cs typeface="Times New Roman" pitchFamily="18" charset="0"/>
              </a:rPr>
              <a:t>zota.ase.ro/os</a:t>
            </a:r>
            <a:endParaRPr lang="en-US" altLang="en-US" sz="2300" b="1" kern="0" dirty="0">
              <a:solidFill>
                <a:srgbClr val="FF3300"/>
              </a:solidFill>
              <a:latin typeface="Cambria" panose="02040503050406030204" pitchFamily="18" charset="0"/>
              <a:ea typeface="Cambria" panose="02040503050406030204" pitchFamily="18" charset="0"/>
              <a:cs typeface="Times New Roman" pitchFamily="18" charset="0"/>
            </a:endParaRPr>
          </a:p>
        </p:txBody>
      </p:sp>
      <p:sp>
        <p:nvSpPr>
          <p:cNvPr id="7" name="Rectangle 7"/>
          <p:cNvSpPr txBox="1">
            <a:spLocks noChangeArrowheads="1"/>
          </p:cNvSpPr>
          <p:nvPr/>
        </p:nvSpPr>
        <p:spPr>
          <a:xfrm>
            <a:off x="647700" y="2304846"/>
            <a:ext cx="7772400" cy="1143000"/>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1200"/>
              </a:spcAft>
            </a:pPr>
            <a:r>
              <a:rPr lang="en-US" altLang="en-US" dirty="0">
                <a:solidFill>
                  <a:schemeClr val="tx1"/>
                </a:solidFill>
                <a:latin typeface="Cambria" panose="02040503050406030204" pitchFamily="18" charset="0"/>
                <a:ea typeface="Cambria" panose="02040503050406030204" pitchFamily="18" charset="0"/>
                <a:cs typeface="Times New Roman" pitchFamily="18" charset="0"/>
              </a:rPr>
              <a:t>Operating Systems </a:t>
            </a:r>
          </a:p>
          <a:p>
            <a:pPr algn="ctr" fontAlgn="auto">
              <a:spcBef>
                <a:spcPts val="0"/>
              </a:spcBef>
              <a:spcAft>
                <a:spcPts val="1200"/>
              </a:spcAft>
            </a:pPr>
            <a:r>
              <a:rPr lang="en-US" altLang="en-US" sz="3400" dirty="0">
                <a:solidFill>
                  <a:schemeClr val="tx1"/>
                </a:solidFill>
                <a:latin typeface="Cambria" panose="02040503050406030204" pitchFamily="18" charset="0"/>
                <a:ea typeface="Cambria" panose="02040503050406030204" pitchFamily="18" charset="0"/>
                <a:cs typeface="Times New Roman" pitchFamily="18" charset="0"/>
              </a:rPr>
              <a:t>Course #</a:t>
            </a:r>
            <a:r>
              <a:rPr lang="ro-RO" altLang="en-US" sz="3400" dirty="0">
                <a:solidFill>
                  <a:schemeClr val="tx1"/>
                </a:solidFill>
                <a:latin typeface="Cambria" panose="02040503050406030204" pitchFamily="18" charset="0"/>
                <a:ea typeface="Cambria" panose="02040503050406030204" pitchFamily="18" charset="0"/>
                <a:cs typeface="Times New Roman" pitchFamily="18" charset="0"/>
              </a:rPr>
              <a:t>1</a:t>
            </a:r>
            <a:r>
              <a:rPr lang="en-US" altLang="en-US" sz="3400" dirty="0">
                <a:solidFill>
                  <a:schemeClr val="tx1"/>
                </a:solidFill>
                <a:latin typeface="Cambria" panose="02040503050406030204" pitchFamily="18" charset="0"/>
                <a:ea typeface="Cambria" panose="02040503050406030204" pitchFamily="18" charset="0"/>
                <a:cs typeface="Times New Roman" pitchFamily="18" charset="0"/>
              </a:rPr>
              <a:t>1</a:t>
            </a:r>
            <a:br>
              <a:rPr lang="en-US" altLang="en-US" sz="3400" dirty="0">
                <a:solidFill>
                  <a:schemeClr val="tx1"/>
                </a:solidFill>
                <a:latin typeface="Cambria" panose="02040503050406030204" pitchFamily="18" charset="0"/>
                <a:ea typeface="Cambria" panose="02040503050406030204" pitchFamily="18" charset="0"/>
                <a:cs typeface="Times New Roman" pitchFamily="18" charset="0"/>
              </a:rPr>
            </a:br>
            <a:r>
              <a:rPr lang="en-US" altLang="en-US" sz="3400" dirty="0">
                <a:solidFill>
                  <a:srgbClr val="FF0000"/>
                </a:solidFill>
                <a:latin typeface="Cambria" panose="02040503050406030204" pitchFamily="18" charset="0"/>
                <a:ea typeface="Cambria" panose="02040503050406030204" pitchFamily="18" charset="0"/>
                <a:cs typeface="Times New Roman" pitchFamily="18" charset="0"/>
              </a:rPr>
              <a:t>OS Security</a:t>
            </a:r>
          </a:p>
        </p:txBody>
      </p:sp>
    </p:spTree>
    <p:extLst>
      <p:ext uri="{BB962C8B-B14F-4D97-AF65-F5344CB8AC3E}">
        <p14:creationId xmlns:p14="http://schemas.microsoft.com/office/powerpoint/2010/main" val="101225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17DF1DC-F4C0-4814-B552-56888F917014}" type="slidenum">
              <a:rPr lang="en-US" altLang="en-US">
                <a:latin typeface="Cambria" panose="02040503050406030204" pitchFamily="18" charset="0"/>
              </a:rPr>
              <a:pPr eaLnBrk="1" hangingPunct="1"/>
              <a:t>10</a:t>
            </a:fld>
            <a:endParaRPr lang="en-US" altLang="en-US">
              <a:latin typeface="Cambria" panose="02040503050406030204" pitchFamily="18" charset="0"/>
            </a:endParaRPr>
          </a:p>
        </p:txBody>
      </p:sp>
      <p:sp>
        <p:nvSpPr>
          <p:cNvPr id="6147" name="Rectangle 2"/>
          <p:cNvSpPr>
            <a:spLocks noGrp="1" noChangeArrowheads="1"/>
          </p:cNvSpPr>
          <p:nvPr>
            <p:ph type="title"/>
          </p:nvPr>
        </p:nvSpPr>
        <p:spPr>
          <a:xfrm>
            <a:off x="381000" y="274638"/>
            <a:ext cx="8229600" cy="1143000"/>
          </a:xfrm>
        </p:spPr>
        <p:txBody>
          <a:bodyPr/>
          <a:lstStyle/>
          <a:p>
            <a:pPr eaLnBrk="1" hangingPunct="1"/>
            <a:r>
              <a:rPr lang="en-US" altLang="en-US" sz="3300" dirty="0">
                <a:latin typeface="Cambria" panose="02040503050406030204" pitchFamily="18" charset="0"/>
                <a:cs typeface="Times New Roman" pitchFamily="18" charset="0"/>
              </a:rPr>
              <a:t>Usernames and passwords</a:t>
            </a:r>
          </a:p>
        </p:txBody>
      </p:sp>
      <p:sp>
        <p:nvSpPr>
          <p:cNvPr id="6148" name="Text Box 49"/>
          <p:cNvSpPr txBox="1">
            <a:spLocks noChangeArrowheads="1"/>
          </p:cNvSpPr>
          <p:nvPr/>
        </p:nvSpPr>
        <p:spPr bwMode="auto">
          <a:xfrm>
            <a:off x="1128290" y="1408113"/>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altLang="en-US">
              <a:latin typeface="Cambria" panose="02040503050406030204" pitchFamily="18" charset="0"/>
            </a:endParaRPr>
          </a:p>
        </p:txBody>
      </p:sp>
      <p:sp>
        <p:nvSpPr>
          <p:cNvPr id="6149" name="Text Box 50"/>
          <p:cNvSpPr txBox="1">
            <a:spLocks noChangeArrowheads="1"/>
          </p:cNvSpPr>
          <p:nvPr/>
        </p:nvSpPr>
        <p:spPr bwMode="auto">
          <a:xfrm>
            <a:off x="828675" y="1219200"/>
            <a:ext cx="7620000" cy="532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altLang="en-US" sz="2000" dirty="0">
                <a:latin typeface="Cambria" panose="02040503050406030204" pitchFamily="18" charset="0"/>
              </a:rPr>
              <a:t>Normally, the system administrator will define a convention to establish usernames in a network </a:t>
            </a:r>
            <a:r>
              <a:rPr lang="ro-RO" altLang="en-US" sz="2000" dirty="0">
                <a:latin typeface="Cambria" panose="02040503050406030204" pitchFamily="18" charset="0"/>
              </a:rPr>
              <a:t>(</a:t>
            </a:r>
            <a:r>
              <a:rPr lang="en-US" altLang="en-US" sz="2000" dirty="0">
                <a:latin typeface="Cambria" panose="02040503050406030204" pitchFamily="18" charset="0"/>
              </a:rPr>
              <a:t>to access the OS</a:t>
            </a:r>
            <a:r>
              <a:rPr lang="ro-RO" altLang="en-US" sz="2000" dirty="0">
                <a:latin typeface="Cambria" panose="02040503050406030204" pitchFamily="18" charset="0"/>
              </a:rPr>
              <a:t>)</a:t>
            </a:r>
            <a:r>
              <a:rPr lang="en-US" altLang="en-US" sz="2000" dirty="0">
                <a:latin typeface="Cambria" panose="02040503050406030204" pitchFamily="18" charset="0"/>
              </a:rPr>
              <a:t>.</a:t>
            </a:r>
            <a:endParaRPr lang="ro-RO" altLang="en-US" sz="2000" dirty="0">
              <a:latin typeface="Cambria" panose="02040503050406030204" pitchFamily="18" charset="0"/>
            </a:endParaRPr>
          </a:p>
          <a:p>
            <a:pPr algn="l" eaLnBrk="1" hangingPunct="1"/>
            <a:endParaRPr lang="ro-RO" altLang="en-US" sz="2000" dirty="0">
              <a:latin typeface="Cambria" panose="02040503050406030204" pitchFamily="18" charset="0"/>
            </a:endParaRPr>
          </a:p>
          <a:p>
            <a:pPr algn="l" eaLnBrk="1" hangingPunct="1"/>
            <a:r>
              <a:rPr lang="en-US" altLang="en-US" sz="2000" dirty="0">
                <a:latin typeface="Cambria" panose="02040503050406030204" pitchFamily="18" charset="0"/>
              </a:rPr>
              <a:t>Password rules are important, the control level will be accordingly with the necessary protection level.</a:t>
            </a:r>
            <a:endParaRPr lang="ro-RO" altLang="en-US" sz="2000" dirty="0">
              <a:latin typeface="Cambria" panose="02040503050406030204" pitchFamily="18" charset="0"/>
            </a:endParaRPr>
          </a:p>
          <a:p>
            <a:pPr algn="l" eaLnBrk="1" hangingPunct="1"/>
            <a:endParaRPr lang="ro-RO" altLang="en-US" sz="2000" dirty="0">
              <a:latin typeface="Cambria" panose="02040503050406030204" pitchFamily="18" charset="0"/>
            </a:endParaRPr>
          </a:p>
          <a:p>
            <a:pPr algn="l" eaLnBrk="1" hangingPunct="1"/>
            <a:r>
              <a:rPr lang="en-US" altLang="en-US" sz="2000" dirty="0">
                <a:latin typeface="Cambria" panose="02040503050406030204" pitchFamily="18" charset="0"/>
              </a:rPr>
              <a:t>A good </a:t>
            </a:r>
            <a:r>
              <a:rPr lang="en-US" altLang="en-US" sz="2000" i="1" dirty="0">
                <a:latin typeface="Cambria" panose="02040503050406030204" pitchFamily="18" charset="0"/>
              </a:rPr>
              <a:t>security policy</a:t>
            </a:r>
            <a:r>
              <a:rPr lang="en-US" altLang="en-US" sz="2000" dirty="0">
                <a:latin typeface="Cambria" panose="02040503050406030204" pitchFamily="18" charset="0"/>
              </a:rPr>
              <a:t> will contain the following</a:t>
            </a:r>
            <a:r>
              <a:rPr lang="ro-RO" altLang="en-US" sz="2000" dirty="0">
                <a:latin typeface="Cambria" panose="02040503050406030204" pitchFamily="18" charset="0"/>
              </a:rPr>
              <a:t>:</a:t>
            </a:r>
            <a:r>
              <a:rPr lang="en-US" altLang="en-US" sz="2000" dirty="0">
                <a:latin typeface="Cambria" panose="02040503050406030204" pitchFamily="18" charset="0"/>
              </a:rPr>
              <a:t> </a:t>
            </a:r>
          </a:p>
          <a:p>
            <a:pPr algn="l" eaLnBrk="1" hangingPunct="1"/>
            <a:endParaRPr lang="en-US" altLang="en-US" sz="2000" dirty="0">
              <a:latin typeface="Cambria" panose="02040503050406030204" pitchFamily="18" charset="0"/>
            </a:endParaRPr>
          </a:p>
          <a:p>
            <a:pPr algn="l" eaLnBrk="1" hangingPunct="1"/>
            <a:r>
              <a:rPr lang="ro-RO" altLang="en-US" sz="2000" dirty="0">
                <a:latin typeface="Cambria" panose="02040503050406030204" pitchFamily="18" charset="0"/>
              </a:rPr>
              <a:t>- </a:t>
            </a:r>
            <a:r>
              <a:rPr lang="en-US" altLang="en-US" sz="2000" dirty="0">
                <a:latin typeface="Cambria" panose="02040503050406030204" pitchFamily="18" charset="0"/>
              </a:rPr>
              <a:t>Passwords must expire after a specified time period. </a:t>
            </a:r>
          </a:p>
          <a:p>
            <a:pPr algn="l" eaLnBrk="1" hangingPunct="1"/>
            <a:r>
              <a:rPr lang="ro-RO" altLang="en-US" sz="2000" dirty="0">
                <a:latin typeface="Cambria" panose="02040503050406030204" pitchFamily="18" charset="0"/>
              </a:rPr>
              <a:t>- </a:t>
            </a:r>
            <a:r>
              <a:rPr lang="en-US" altLang="en-US" sz="2000" dirty="0">
                <a:latin typeface="Cambria" panose="02040503050406030204" pitchFamily="18" charset="0"/>
              </a:rPr>
              <a:t>Passwords must contain letters, digits and special characters in order to not be easily broken. </a:t>
            </a:r>
          </a:p>
          <a:p>
            <a:pPr algn="l" eaLnBrk="1" hangingPunct="1">
              <a:buFontTx/>
              <a:buChar char="-"/>
            </a:pPr>
            <a:r>
              <a:rPr lang="en-US" altLang="en-US" sz="2000" dirty="0">
                <a:latin typeface="Cambria" panose="02040503050406030204" pitchFamily="18" charset="0"/>
              </a:rPr>
              <a:t> The standard rule for passwords says that users must not write down the passwords on paper </a:t>
            </a:r>
            <a:r>
              <a:rPr lang="ro-RO" altLang="en-US" sz="2000" dirty="0">
                <a:latin typeface="Cambria" panose="02040503050406030204" pitchFamily="18" charset="0"/>
              </a:rPr>
              <a:t>(</a:t>
            </a:r>
            <a:r>
              <a:rPr lang="en-US" altLang="en-US" sz="2000" dirty="0">
                <a:latin typeface="Cambria" panose="02040503050406030204" pitchFamily="18" charset="0"/>
              </a:rPr>
              <a:t>or other support</a:t>
            </a:r>
            <a:r>
              <a:rPr lang="ro-RO" altLang="en-US" sz="2000" dirty="0">
                <a:latin typeface="Cambria" panose="02040503050406030204" pitchFamily="18" charset="0"/>
              </a:rPr>
              <a:t>) </a:t>
            </a:r>
            <a:r>
              <a:rPr lang="en-US" altLang="en-US" sz="2000" dirty="0">
                <a:latin typeface="Cambria" panose="02040503050406030204" pitchFamily="18" charset="0"/>
              </a:rPr>
              <a:t>and leave it with no supervision</a:t>
            </a:r>
            <a:r>
              <a:rPr lang="ro-RO" altLang="en-US" sz="2000" dirty="0">
                <a:latin typeface="Cambria" panose="02040503050406030204" pitchFamily="18" charset="0"/>
              </a:rPr>
              <a:t>, </a:t>
            </a:r>
            <a:r>
              <a:rPr lang="en-US" altLang="en-US" sz="2000" dirty="0">
                <a:latin typeface="Cambria" panose="02040503050406030204" pitchFamily="18" charset="0"/>
              </a:rPr>
              <a:t>or make it public.</a:t>
            </a:r>
          </a:p>
          <a:p>
            <a:pPr algn="l" eaLnBrk="1" hangingPunct="1"/>
            <a:r>
              <a:rPr lang="ro-RO" altLang="en-US" sz="2000" dirty="0">
                <a:latin typeface="Cambria" panose="02040503050406030204" pitchFamily="18" charset="0"/>
              </a:rPr>
              <a:t>- </a:t>
            </a:r>
            <a:r>
              <a:rPr lang="en-US" altLang="en-US" sz="2000" dirty="0">
                <a:latin typeface="Cambria" panose="02040503050406030204" pitchFamily="18" charset="0"/>
              </a:rPr>
              <a:t>There must be defined rules concerning password expiry and account blocking </a:t>
            </a:r>
            <a:r>
              <a:rPr lang="ro-RO" altLang="en-US" sz="2000" dirty="0">
                <a:latin typeface="Cambria" panose="02040503050406030204" pitchFamily="18" charset="0"/>
              </a:rPr>
              <a:t>(</a:t>
            </a:r>
            <a:r>
              <a:rPr lang="en-US" altLang="en-US" sz="2000" dirty="0">
                <a:latin typeface="Cambria" panose="02040503050406030204" pitchFamily="18" charset="0"/>
              </a:rPr>
              <a:t>in the moment when an unsuccessful connection attempt was made</a:t>
            </a:r>
            <a:r>
              <a:rPr lang="ro-RO" altLang="en-US" sz="2000" dirty="0">
                <a:latin typeface="Cambria" panose="02040503050406030204" pitchFamily="18" charset="0"/>
              </a:rPr>
              <a:t>)</a:t>
            </a:r>
            <a:r>
              <a:rPr lang="en-US" altLang="en-US" sz="2000" dirty="0">
                <a:latin typeface="Cambria" panose="020405030504060302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3DFB188-09E5-4EA4-B14B-4D7D63CC4877}" type="slidenum">
              <a:rPr lang="en-US" altLang="en-US">
                <a:latin typeface="Cambria" panose="02040503050406030204" pitchFamily="18" charset="0"/>
              </a:rPr>
              <a:pPr eaLnBrk="1" hangingPunct="1"/>
              <a:t>11</a:t>
            </a:fld>
            <a:endParaRPr lang="en-US" altLang="en-US">
              <a:latin typeface="Cambria" panose="02040503050406030204" pitchFamily="18" charset="0"/>
            </a:endParaRPr>
          </a:p>
        </p:txBody>
      </p:sp>
      <p:sp>
        <p:nvSpPr>
          <p:cNvPr id="7171" name="Rectangle 2"/>
          <p:cNvSpPr>
            <a:spLocks noGrp="1" noChangeArrowheads="1"/>
          </p:cNvSpPr>
          <p:nvPr>
            <p:ph type="title"/>
          </p:nvPr>
        </p:nvSpPr>
        <p:spPr>
          <a:xfrm>
            <a:off x="381000" y="274638"/>
            <a:ext cx="8229600" cy="1143000"/>
          </a:xfrm>
        </p:spPr>
        <p:txBody>
          <a:bodyPr/>
          <a:lstStyle/>
          <a:p>
            <a:pPr eaLnBrk="1" hangingPunct="1"/>
            <a:r>
              <a:rPr lang="en-US" altLang="en-US" sz="3300" dirty="0">
                <a:latin typeface="Cambria" panose="02040503050406030204" pitchFamily="18" charset="0"/>
                <a:cs typeface="Times New Roman" pitchFamily="18" charset="0"/>
              </a:rPr>
              <a:t>Other </a:t>
            </a:r>
            <a:r>
              <a:rPr lang="ro-RO" altLang="en-US" sz="3300" dirty="0">
                <a:latin typeface="Cambria" panose="02040503050406030204" pitchFamily="18" charset="0"/>
                <a:cs typeface="Times New Roman" pitchFamily="18" charset="0"/>
              </a:rPr>
              <a:t>standard</a:t>
            </a:r>
            <a:r>
              <a:rPr lang="en-US" altLang="en-US" sz="3300" dirty="0">
                <a:latin typeface="Cambria" panose="02040503050406030204" pitchFamily="18" charset="0"/>
                <a:cs typeface="Times New Roman" pitchFamily="18" charset="0"/>
              </a:rPr>
              <a:t> security measures</a:t>
            </a:r>
          </a:p>
        </p:txBody>
      </p:sp>
      <p:sp>
        <p:nvSpPr>
          <p:cNvPr id="7172" name="Text Box 3"/>
          <p:cNvSpPr txBox="1">
            <a:spLocks noChangeArrowheads="1"/>
          </p:cNvSpPr>
          <p:nvPr/>
        </p:nvSpPr>
        <p:spPr bwMode="auto">
          <a:xfrm>
            <a:off x="1128290" y="1408113"/>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altLang="en-US">
              <a:latin typeface="Cambria" panose="02040503050406030204" pitchFamily="18" charset="0"/>
            </a:endParaRPr>
          </a:p>
        </p:txBody>
      </p:sp>
      <p:sp>
        <p:nvSpPr>
          <p:cNvPr id="7173" name="Text Box 4"/>
          <p:cNvSpPr txBox="1">
            <a:spLocks noChangeArrowheads="1"/>
          </p:cNvSpPr>
          <p:nvPr/>
        </p:nvSpPr>
        <p:spPr bwMode="auto">
          <a:xfrm>
            <a:off x="762000" y="1531938"/>
            <a:ext cx="7620000" cy="14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altLang="en-US" sz="2200" dirty="0">
                <a:latin typeface="Cambria" panose="02040503050406030204" pitchFamily="18" charset="0"/>
              </a:rPr>
              <a:t>Protection against viruses</a:t>
            </a:r>
            <a:endParaRPr lang="ro-RO" altLang="en-US" sz="2200" dirty="0">
              <a:latin typeface="Cambria" panose="02040503050406030204" pitchFamily="18" charset="0"/>
            </a:endParaRPr>
          </a:p>
          <a:p>
            <a:pPr algn="l" eaLnBrk="1" hangingPunct="1"/>
            <a:endParaRPr lang="ro-RO" altLang="en-US" sz="2200" dirty="0">
              <a:latin typeface="Cambria" panose="02040503050406030204" pitchFamily="18" charset="0"/>
            </a:endParaRPr>
          </a:p>
          <a:p>
            <a:pPr algn="l" eaLnBrk="1" hangingPunct="1"/>
            <a:r>
              <a:rPr lang="en-US" altLang="en-US" sz="2200" dirty="0">
                <a:latin typeface="Cambria" panose="02040503050406030204" pitchFamily="18" charset="0"/>
              </a:rPr>
              <a:t>Protection against spam</a:t>
            </a:r>
          </a:p>
          <a:p>
            <a:pPr algn="l" eaLnBrk="1" hangingPunct="1"/>
            <a:r>
              <a:rPr lang="ro-RO" altLang="en-US" sz="2200" dirty="0">
                <a:latin typeface="Cambria" panose="02040503050406030204" pitchFamily="18" charset="0"/>
              </a:rPr>
              <a:t>(</a:t>
            </a:r>
            <a:r>
              <a:rPr lang="en-US" altLang="en-US" sz="2200" dirty="0">
                <a:latin typeface="Cambria" panose="02040503050406030204" pitchFamily="18" charset="0"/>
              </a:rPr>
              <a:t>example -</a:t>
            </a:r>
            <a:r>
              <a:rPr lang="ro-RO" altLang="en-US" sz="2200" dirty="0">
                <a:latin typeface="Cambria" panose="02040503050406030204" pitchFamily="18" charset="0"/>
              </a:rPr>
              <a:t> </a:t>
            </a:r>
            <a:r>
              <a:rPr lang="en-US" altLang="en-US" sz="2200" dirty="0">
                <a:latin typeface="Cambria" panose="02040503050406030204" pitchFamily="18" charset="0"/>
              </a:rPr>
              <a:t>http://policy.ucop.edu/doc/7000471/AntiSpam</a:t>
            </a:r>
            <a:r>
              <a:rPr lang="ro-RO" altLang="en-US" sz="2200" dirty="0">
                <a:latin typeface="Cambria" panose="02040503050406030204" pitchFamily="18" charset="0"/>
              </a:rPr>
              <a:t>)</a:t>
            </a:r>
            <a:endParaRPr lang="en-US" altLang="en-US" sz="2200" dirty="0">
              <a:latin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030D5E0-BC66-4455-BBCA-53FFB5951CF5}" type="slidenum">
              <a:rPr lang="en-US" altLang="en-US">
                <a:latin typeface="Cambria" panose="02040503050406030204" pitchFamily="18" charset="0"/>
              </a:rPr>
              <a:pPr eaLnBrk="1" hangingPunct="1"/>
              <a:t>12</a:t>
            </a:fld>
            <a:endParaRPr lang="en-US" altLang="en-US">
              <a:latin typeface="Cambria" panose="02040503050406030204" pitchFamily="18" charset="0"/>
            </a:endParaRPr>
          </a:p>
        </p:txBody>
      </p:sp>
      <p:sp>
        <p:nvSpPr>
          <p:cNvPr id="8195" name="Rectangle 2"/>
          <p:cNvSpPr>
            <a:spLocks noGrp="1" noChangeArrowheads="1"/>
          </p:cNvSpPr>
          <p:nvPr>
            <p:ph type="title"/>
          </p:nvPr>
        </p:nvSpPr>
        <p:spPr/>
        <p:txBody>
          <a:bodyPr/>
          <a:lstStyle/>
          <a:p>
            <a:r>
              <a:rPr lang="en-US" sz="3600" dirty="0">
                <a:latin typeface="Cambria" panose="02040503050406030204" pitchFamily="18" charset="0"/>
              </a:rPr>
              <a:t>Evolution of Security Threats</a:t>
            </a:r>
            <a:endParaRPr lang="en-US" sz="3600" b="1" dirty="0">
              <a:latin typeface="Cambria" panose="02040503050406030204" pitchFamily="18" charset="0"/>
            </a:endParaRPr>
          </a:p>
        </p:txBody>
      </p:sp>
      <p:sp>
        <p:nvSpPr>
          <p:cNvPr id="8196" name="Rectangle 3"/>
          <p:cNvSpPr>
            <a:spLocks noGrp="1" noChangeArrowheads="1"/>
          </p:cNvSpPr>
          <p:nvPr>
            <p:ph type="body" idx="1"/>
          </p:nvPr>
        </p:nvSpPr>
        <p:spPr>
          <a:xfrm>
            <a:off x="609600" y="1066800"/>
            <a:ext cx="8229600" cy="4953000"/>
          </a:xfrm>
        </p:spPr>
        <p:txBody>
          <a:bodyPr/>
          <a:lstStyle/>
          <a:p>
            <a:pPr eaLnBrk="1" hangingPunct="1">
              <a:buFontTx/>
              <a:buNone/>
            </a:pPr>
            <a:r>
              <a:rPr lang="en-US" sz="2200" dirty="0">
                <a:latin typeface="Cambria" panose="02040503050406030204" pitchFamily="18" charset="0"/>
              </a:rPr>
              <a:t>“Necessity is the mother of invention.”</a:t>
            </a:r>
          </a:p>
          <a:p>
            <a:pPr eaLnBrk="1" hangingPunct="1">
              <a:buFontTx/>
              <a:buNone/>
            </a:pPr>
            <a:endParaRPr lang="en-US" sz="2200" dirty="0">
              <a:latin typeface="Cambria" panose="02040503050406030204" pitchFamily="18" charset="0"/>
            </a:endParaRPr>
          </a:p>
          <a:p>
            <a:r>
              <a:rPr lang="en-US" sz="2200" dirty="0">
                <a:latin typeface="Cambria" panose="02040503050406030204" pitchFamily="18" charset="0"/>
              </a:rPr>
              <a:t>As network security became an integral part of everyday operations, devices dedicated to particular network security functions emerged.</a:t>
            </a:r>
          </a:p>
          <a:p>
            <a:r>
              <a:rPr lang="en-US" sz="2200" dirty="0">
                <a:latin typeface="Cambria" panose="02040503050406030204" pitchFamily="18" charset="0"/>
              </a:rPr>
              <a:t>One of the first network security tools was the intrusion detection system (IDS), first developed by SRI International in 1984. </a:t>
            </a:r>
            <a:endParaRPr lang="ro-RO" sz="2200" dirty="0">
              <a:latin typeface="Cambria" panose="02040503050406030204" pitchFamily="18" charset="0"/>
            </a:endParaRPr>
          </a:p>
          <a:p>
            <a:r>
              <a:rPr lang="en-US" sz="2200" dirty="0">
                <a:latin typeface="Cambria" panose="02040503050406030204" pitchFamily="18" charset="0"/>
              </a:rPr>
              <a:t>An IDS provides real-time detection of certain types of attacks while they are in progress. This detection allows network security professionals to more quickly mitigate the negative impact of these attacks on network devices and users. In the late 1990s, the intrusion prevention system (IPS) began to replace the IDS solution. IPS devices enable the detection of malicious activity and have the ability to automatically block the attack in real-time.</a:t>
            </a:r>
          </a:p>
          <a:p>
            <a:pPr eaLnBrk="1" hangingPunct="1">
              <a:buFontTx/>
              <a:buNone/>
            </a:pPr>
            <a:endParaRPr lang="en-US" altLang="en-US" sz="2200" dirty="0">
              <a:latin typeface="Cambria" panose="02040503050406030204"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030D5E0-BC66-4455-BBCA-53FFB5951CF5}" type="slidenum">
              <a:rPr lang="en-US" altLang="en-US">
                <a:latin typeface="Cambria" panose="02040503050406030204" pitchFamily="18" charset="0"/>
              </a:rPr>
              <a:pPr eaLnBrk="1" hangingPunct="1"/>
              <a:t>13</a:t>
            </a:fld>
            <a:endParaRPr lang="en-US" altLang="en-US">
              <a:latin typeface="Cambria" panose="02040503050406030204" pitchFamily="18" charset="0"/>
            </a:endParaRPr>
          </a:p>
        </p:txBody>
      </p:sp>
      <p:sp>
        <p:nvSpPr>
          <p:cNvPr id="8195" name="Rectangle 2"/>
          <p:cNvSpPr>
            <a:spLocks noGrp="1" noChangeArrowheads="1"/>
          </p:cNvSpPr>
          <p:nvPr>
            <p:ph type="title"/>
          </p:nvPr>
        </p:nvSpPr>
        <p:spPr>
          <a:xfrm>
            <a:off x="457200" y="-152400"/>
            <a:ext cx="8229600" cy="1143000"/>
          </a:xfrm>
        </p:spPr>
        <p:txBody>
          <a:bodyPr/>
          <a:lstStyle/>
          <a:p>
            <a:r>
              <a:rPr lang="en-US" sz="3600" dirty="0">
                <a:latin typeface="Cambria" panose="02040503050406030204" pitchFamily="18" charset="0"/>
              </a:rPr>
              <a:t>Evolution of Security Threats</a:t>
            </a:r>
            <a:endParaRPr lang="en-US" sz="3600" b="1" dirty="0">
              <a:latin typeface="Cambria" panose="02040503050406030204" pitchFamily="18" charset="0"/>
            </a:endParaRPr>
          </a:p>
        </p:txBody>
      </p:sp>
      <p:sp>
        <p:nvSpPr>
          <p:cNvPr id="8196" name="Rectangle 3"/>
          <p:cNvSpPr>
            <a:spLocks noGrp="1" noChangeArrowheads="1"/>
          </p:cNvSpPr>
          <p:nvPr>
            <p:ph type="body" idx="1"/>
          </p:nvPr>
        </p:nvSpPr>
        <p:spPr>
          <a:xfrm>
            <a:off x="762000" y="952500"/>
            <a:ext cx="8229600" cy="4953000"/>
          </a:xfrm>
        </p:spPr>
        <p:txBody>
          <a:bodyPr/>
          <a:lstStyle/>
          <a:p>
            <a:pPr eaLnBrk="1" hangingPunct="1">
              <a:buNone/>
            </a:pPr>
            <a:r>
              <a:rPr lang="en-US" sz="2200" dirty="0">
                <a:latin typeface="Cambria" panose="02040503050406030204" pitchFamily="18" charset="0"/>
              </a:rPr>
              <a:t>In addition to IDS and IPS solutions, firewalls were developed to prevent undesirable traffic from entering prescribed areas within a network, thereby providing perimeter security. </a:t>
            </a:r>
            <a:endParaRPr lang="ro-RO" sz="2200" dirty="0">
              <a:latin typeface="Cambria" panose="02040503050406030204" pitchFamily="18" charset="0"/>
            </a:endParaRPr>
          </a:p>
          <a:p>
            <a:pPr eaLnBrk="1" hangingPunct="1">
              <a:buNone/>
            </a:pPr>
            <a:endParaRPr lang="ro-RO" sz="2200" dirty="0">
              <a:latin typeface="Cambria" panose="02040503050406030204" pitchFamily="18" charset="0"/>
            </a:endParaRPr>
          </a:p>
          <a:p>
            <a:pPr eaLnBrk="1" hangingPunct="1">
              <a:buNone/>
            </a:pPr>
            <a:r>
              <a:rPr lang="en-US" sz="2200" dirty="0">
                <a:latin typeface="Cambria" panose="02040503050406030204" pitchFamily="18" charset="0"/>
              </a:rPr>
              <a:t>In 1988, Digital Equipment Corporation (DEC) created the first network firewall in the form of a packet filter. </a:t>
            </a:r>
            <a:endParaRPr lang="ro-RO" sz="2200" dirty="0">
              <a:latin typeface="Cambria" panose="02040503050406030204" pitchFamily="18" charset="0"/>
            </a:endParaRPr>
          </a:p>
          <a:p>
            <a:pPr eaLnBrk="1" hangingPunct="1">
              <a:buNone/>
            </a:pPr>
            <a:endParaRPr lang="ro-RO" sz="2200" dirty="0">
              <a:latin typeface="Cambria" panose="02040503050406030204" pitchFamily="18" charset="0"/>
            </a:endParaRPr>
          </a:p>
          <a:p>
            <a:pPr eaLnBrk="1" hangingPunct="1">
              <a:buNone/>
            </a:pPr>
            <a:r>
              <a:rPr lang="en-US" sz="2200" dirty="0">
                <a:latin typeface="Cambria" panose="02040503050406030204" pitchFamily="18" charset="0"/>
              </a:rPr>
              <a:t>These early firewalls inspected packets to see if they matched sets of predefined rules, with the option of forwarding or dropping the packets accordingly. </a:t>
            </a:r>
            <a:endParaRPr lang="ro-RO" sz="2200" dirty="0">
              <a:latin typeface="Cambria" panose="02040503050406030204" pitchFamily="18" charset="0"/>
            </a:endParaRPr>
          </a:p>
          <a:p>
            <a:pPr eaLnBrk="1" hangingPunct="1">
              <a:buNone/>
            </a:pPr>
            <a:endParaRPr lang="ro-RO" sz="2200" dirty="0">
              <a:latin typeface="Cambria" panose="02040503050406030204" pitchFamily="18" charset="0"/>
            </a:endParaRPr>
          </a:p>
          <a:p>
            <a:pPr eaLnBrk="1" hangingPunct="1">
              <a:buNone/>
            </a:pPr>
            <a:r>
              <a:rPr lang="en-US" sz="2200" dirty="0">
                <a:latin typeface="Cambria" panose="02040503050406030204" pitchFamily="18" charset="0"/>
              </a:rPr>
              <a:t>Packet filtering firewalls inspect each packet in isolation without examining whether a packet is part of an existing connection. </a:t>
            </a:r>
          </a:p>
          <a:p>
            <a:pPr eaLnBrk="1" hangingPunct="1">
              <a:buFontTx/>
              <a:buNone/>
            </a:pPr>
            <a:endParaRPr lang="en-US" altLang="en-US" sz="22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119252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030D5E0-BC66-4455-BBCA-53FFB5951CF5}" type="slidenum">
              <a:rPr lang="en-US" altLang="en-US">
                <a:latin typeface="Cambria" panose="02040503050406030204" pitchFamily="18" charset="0"/>
              </a:rPr>
              <a:pPr eaLnBrk="1" hangingPunct="1"/>
              <a:t>14</a:t>
            </a:fld>
            <a:endParaRPr lang="en-US" altLang="en-US">
              <a:latin typeface="Cambria" panose="02040503050406030204" pitchFamily="18" charset="0"/>
            </a:endParaRPr>
          </a:p>
        </p:txBody>
      </p:sp>
      <p:sp>
        <p:nvSpPr>
          <p:cNvPr id="8195" name="Rectangle 2"/>
          <p:cNvSpPr>
            <a:spLocks noGrp="1" noChangeArrowheads="1"/>
          </p:cNvSpPr>
          <p:nvPr>
            <p:ph type="title"/>
          </p:nvPr>
        </p:nvSpPr>
        <p:spPr>
          <a:xfrm>
            <a:off x="457200" y="-152400"/>
            <a:ext cx="8229600" cy="1143000"/>
          </a:xfrm>
        </p:spPr>
        <p:txBody>
          <a:bodyPr/>
          <a:lstStyle/>
          <a:p>
            <a:r>
              <a:rPr lang="en-US" sz="3600" dirty="0">
                <a:latin typeface="Cambria" panose="02040503050406030204" pitchFamily="18" charset="0"/>
              </a:rPr>
              <a:t>Evolution of Security Threats</a:t>
            </a:r>
            <a:endParaRPr lang="en-US" sz="3600" b="1" dirty="0">
              <a:latin typeface="Cambria" panose="02040503050406030204" pitchFamily="18" charset="0"/>
            </a:endParaRPr>
          </a:p>
        </p:txBody>
      </p:sp>
      <p:sp>
        <p:nvSpPr>
          <p:cNvPr id="8196" name="Rectangle 3"/>
          <p:cNvSpPr>
            <a:spLocks noGrp="1" noChangeArrowheads="1"/>
          </p:cNvSpPr>
          <p:nvPr>
            <p:ph type="body" idx="1"/>
          </p:nvPr>
        </p:nvSpPr>
        <p:spPr>
          <a:xfrm>
            <a:off x="609600" y="838200"/>
            <a:ext cx="8229600" cy="4953000"/>
          </a:xfrm>
        </p:spPr>
        <p:txBody>
          <a:bodyPr/>
          <a:lstStyle/>
          <a:p>
            <a:pPr eaLnBrk="1" hangingPunct="1">
              <a:buNone/>
            </a:pPr>
            <a:r>
              <a:rPr lang="en-US" sz="2200" dirty="0">
                <a:latin typeface="Cambria" panose="02040503050406030204" pitchFamily="18" charset="0"/>
              </a:rPr>
              <a:t>In 1989, AT&amp;T Bell Laboratories developed the first stateful firewall. </a:t>
            </a:r>
            <a:endParaRPr lang="ro-RO" sz="2200" dirty="0">
              <a:latin typeface="Cambria" panose="02040503050406030204" pitchFamily="18" charset="0"/>
            </a:endParaRPr>
          </a:p>
          <a:p>
            <a:pPr eaLnBrk="1" hangingPunct="1">
              <a:buNone/>
            </a:pPr>
            <a:endParaRPr lang="ro-RO" sz="2200" b="1" dirty="0">
              <a:latin typeface="Cambria" panose="02040503050406030204" pitchFamily="18" charset="0"/>
            </a:endParaRPr>
          </a:p>
          <a:p>
            <a:pPr eaLnBrk="1" hangingPunct="1">
              <a:buNone/>
            </a:pPr>
            <a:r>
              <a:rPr lang="en-US" sz="2200" b="1" dirty="0">
                <a:latin typeface="Cambria" panose="02040503050406030204" pitchFamily="18" charset="0"/>
              </a:rPr>
              <a:t>Like packet filtering firewalls</a:t>
            </a:r>
            <a:r>
              <a:rPr lang="en-US" sz="2200" dirty="0">
                <a:latin typeface="Cambria" panose="02040503050406030204" pitchFamily="18" charset="0"/>
              </a:rPr>
              <a:t>, stateful firewalls use predefined rules for permitting or denying traffic. </a:t>
            </a:r>
            <a:endParaRPr lang="ro-RO" sz="2200" dirty="0">
              <a:latin typeface="Cambria" panose="02040503050406030204" pitchFamily="18" charset="0"/>
            </a:endParaRPr>
          </a:p>
          <a:p>
            <a:pPr eaLnBrk="1" hangingPunct="1">
              <a:buNone/>
            </a:pPr>
            <a:endParaRPr lang="ro-RO" sz="2200" b="1" dirty="0">
              <a:latin typeface="Cambria" panose="02040503050406030204" pitchFamily="18" charset="0"/>
            </a:endParaRPr>
          </a:p>
          <a:p>
            <a:pPr eaLnBrk="1" hangingPunct="1">
              <a:buNone/>
            </a:pPr>
            <a:r>
              <a:rPr lang="en-US" sz="2200" b="1" dirty="0">
                <a:latin typeface="Cambria" panose="02040503050406030204" pitchFamily="18" charset="0"/>
              </a:rPr>
              <a:t>Unlike packet filtering firewalls</a:t>
            </a:r>
            <a:r>
              <a:rPr lang="en-US" sz="2200" dirty="0">
                <a:latin typeface="Cambria" panose="02040503050406030204" pitchFamily="18" charset="0"/>
              </a:rPr>
              <a:t>, stateful firewalls keep track of established connections and determine if a packet belongs to an existing flow of data, providing greater security and more rapid processing.</a:t>
            </a:r>
          </a:p>
          <a:p>
            <a:pPr eaLnBrk="1" hangingPunct="1">
              <a:buFontTx/>
              <a:buNone/>
            </a:pPr>
            <a:endParaRPr lang="en-US" altLang="en-US" sz="22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244366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15</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Virtual Private Network (VPN)</a:t>
            </a:r>
          </a:p>
        </p:txBody>
      </p:sp>
      <p:sp>
        <p:nvSpPr>
          <p:cNvPr id="9220" name="Rectangle 3"/>
          <p:cNvSpPr>
            <a:spLocks noGrp="1" noChangeArrowheads="1"/>
          </p:cNvSpPr>
          <p:nvPr>
            <p:ph type="body" idx="1"/>
          </p:nvPr>
        </p:nvSpPr>
        <p:spPr>
          <a:xfrm>
            <a:off x="457200" y="1447800"/>
            <a:ext cx="8229600" cy="4953000"/>
          </a:xfrm>
        </p:spPr>
        <p:txBody>
          <a:bodyPr/>
          <a:lstStyle/>
          <a:p>
            <a:pPr eaLnBrk="1" hangingPunct="1">
              <a:lnSpc>
                <a:spcPct val="80000"/>
              </a:lnSpc>
            </a:pPr>
            <a:r>
              <a:rPr lang="en-US" altLang="en-US" sz="2200" dirty="0">
                <a:latin typeface="Cambria" panose="02040503050406030204" pitchFamily="18" charset="0"/>
                <a:cs typeface="Times New Roman" pitchFamily="18" charset="0"/>
              </a:rPr>
              <a:t>Link encryption can be used in the sense that users have the “illusion” they are in a private network even when they actually use a public network. This approach is called </a:t>
            </a:r>
            <a:r>
              <a:rPr lang="en-US" altLang="en-US" sz="2200" b="1" i="1" dirty="0">
                <a:latin typeface="Cambria" panose="02040503050406030204" pitchFamily="18" charset="0"/>
                <a:cs typeface="Times New Roman" pitchFamily="18" charset="0"/>
              </a:rPr>
              <a:t>virtual private network </a:t>
            </a:r>
            <a:r>
              <a:rPr lang="ro-RO" altLang="en-US" sz="2200" b="1" i="1" dirty="0">
                <a:latin typeface="Cambria" panose="02040503050406030204" pitchFamily="18" charset="0"/>
                <a:cs typeface="Times New Roman" pitchFamily="18" charset="0"/>
              </a:rPr>
              <a:t>- </a:t>
            </a:r>
            <a:r>
              <a:rPr lang="en-US" altLang="en-US" sz="2200" b="1" i="1" dirty="0">
                <a:latin typeface="Cambria" panose="02040503050406030204" pitchFamily="18" charset="0"/>
                <a:cs typeface="Times New Roman" pitchFamily="18" charset="0"/>
              </a:rPr>
              <a:t>VPN</a:t>
            </a:r>
            <a:r>
              <a:rPr lang="en-US" altLang="en-US" sz="2200" dirty="0">
                <a:latin typeface="Cambria" panose="02040503050406030204" pitchFamily="18" charset="0"/>
                <a:cs typeface="Times New Roman" pitchFamily="18" charset="0"/>
              </a:rPr>
              <a:t>.</a:t>
            </a:r>
          </a:p>
          <a:p>
            <a:pPr eaLnBrk="1" hangingPunct="1">
              <a:lnSpc>
                <a:spcPct val="80000"/>
              </a:lnSpc>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A firewall represents a device </a:t>
            </a:r>
            <a:r>
              <a:rPr lang="ro-RO" altLang="en-US" sz="2200" dirty="0">
                <a:latin typeface="Cambria" panose="02040503050406030204" pitchFamily="18" charset="0"/>
                <a:cs typeface="Times New Roman" pitchFamily="18" charset="0"/>
              </a:rPr>
              <a:t>(hardware</a:t>
            </a:r>
            <a:r>
              <a:rPr lang="en-US" altLang="en-US" sz="2200" dirty="0">
                <a:latin typeface="Cambria" panose="02040503050406030204" pitchFamily="18" charset="0"/>
                <a:cs typeface="Times New Roman" pitchFamily="18" charset="0"/>
              </a:rPr>
              <a:t> or </a:t>
            </a:r>
            <a:r>
              <a:rPr lang="ro-RO" altLang="en-US" sz="2200" dirty="0">
                <a:latin typeface="Cambria" panose="02040503050406030204" pitchFamily="18" charset="0"/>
                <a:cs typeface="Times New Roman" pitchFamily="18" charset="0"/>
              </a:rPr>
              <a:t>software) </a:t>
            </a:r>
            <a:r>
              <a:rPr lang="en-US" altLang="en-US" sz="2200" dirty="0">
                <a:latin typeface="Cambria" panose="02040503050406030204" pitchFamily="18" charset="0"/>
                <a:cs typeface="Times New Roman" pitchFamily="18" charset="0"/>
              </a:rPr>
              <a:t>for access control between two networks or network segments</a:t>
            </a:r>
            <a:r>
              <a:rPr lang="ro-RO" altLang="en-US" sz="2200" dirty="0">
                <a:latin typeface="Cambria" panose="02040503050406030204" pitchFamily="18" charset="0"/>
                <a:cs typeface="Times New Roman" pitchFamily="18" charset="0"/>
              </a:rPr>
              <a:t>. </a:t>
            </a:r>
            <a:r>
              <a:rPr lang="en-US" altLang="en-US" sz="2200" dirty="0">
                <a:latin typeface="Cambria" panose="02040503050406030204" pitchFamily="18" charset="0"/>
                <a:cs typeface="Times New Roman" pitchFamily="18" charset="0"/>
              </a:rPr>
              <a:t>The f</a:t>
            </a:r>
            <a:r>
              <a:rPr lang="ro-RO" altLang="en-US" sz="2200" dirty="0">
                <a:latin typeface="Cambria" panose="02040503050406030204" pitchFamily="18" charset="0"/>
                <a:cs typeface="Times New Roman" pitchFamily="18" charset="0"/>
              </a:rPr>
              <a:t>irewall</a:t>
            </a:r>
            <a:r>
              <a:rPr lang="en-US" altLang="en-US" sz="2200" dirty="0">
                <a:latin typeface="Cambria" panose="02040503050406030204" pitchFamily="18" charset="0"/>
                <a:cs typeface="Times New Roman" pitchFamily="18" charset="0"/>
              </a:rPr>
              <a:t> is filtering all the traffic between the internal network (more protected) and the external network which is less protected.</a:t>
            </a:r>
          </a:p>
          <a:p>
            <a:pPr eaLnBrk="1" hangingPunct="1">
              <a:lnSpc>
                <a:spcPct val="80000"/>
              </a:lnSpc>
            </a:pPr>
            <a:endParaRPr lang="ro-RO"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The data transmission mode in a </a:t>
            </a:r>
            <a:r>
              <a:rPr lang="ro-RO" altLang="en-US" sz="2200" dirty="0">
                <a:latin typeface="Cambria" panose="02040503050406030204" pitchFamily="18" charset="0"/>
                <a:cs typeface="Times New Roman" pitchFamily="18" charset="0"/>
              </a:rPr>
              <a:t>VPN </a:t>
            </a:r>
            <a:r>
              <a:rPr lang="en-US" altLang="en-US" sz="2200" dirty="0">
                <a:latin typeface="Cambria" panose="02040503050406030204" pitchFamily="18" charset="0"/>
                <a:cs typeface="Times New Roman" pitchFamily="18" charset="0"/>
              </a:rPr>
              <a:t>is called </a:t>
            </a:r>
            <a:r>
              <a:rPr lang="en-US" altLang="en-US" sz="2200" b="1" i="1" dirty="0">
                <a:latin typeface="Cambria" panose="02040503050406030204" pitchFamily="18" charset="0"/>
                <a:cs typeface="Times New Roman" pitchFamily="18" charset="0"/>
              </a:rPr>
              <a:t>encrypted communication channel </a:t>
            </a:r>
            <a:r>
              <a:rPr lang="en-US" altLang="en-US" sz="2200" dirty="0">
                <a:latin typeface="Cambria" panose="02040503050406030204" pitchFamily="18" charset="0"/>
                <a:cs typeface="Times New Roman" pitchFamily="18" charset="0"/>
              </a:rPr>
              <a:t>or, for short, </a:t>
            </a:r>
            <a:r>
              <a:rPr lang="en-US" altLang="en-US" sz="2200" b="1" i="1" dirty="0">
                <a:latin typeface="Cambria" panose="02040503050406030204" pitchFamily="18" charset="0"/>
                <a:cs typeface="Times New Roman" pitchFamily="18" charset="0"/>
              </a:rPr>
              <a:t>tunnel</a:t>
            </a:r>
            <a:r>
              <a:rPr lang="en-US" altLang="en-US" sz="2200" dirty="0">
                <a:latin typeface="Cambria" panose="02040503050406030204"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E547668-26B8-458C-A7DE-7FBA6FA7CD74}" type="slidenum">
              <a:rPr lang="en-US" altLang="en-US">
                <a:latin typeface="Cambria" panose="02040503050406030204" pitchFamily="18" charset="0"/>
              </a:rPr>
              <a:pPr eaLnBrk="1" hangingPunct="1"/>
              <a:t>16</a:t>
            </a:fld>
            <a:endParaRPr lang="en-US" altLang="en-US">
              <a:latin typeface="Cambria" panose="02040503050406030204" pitchFamily="18" charset="0"/>
            </a:endParaRPr>
          </a:p>
        </p:txBody>
      </p:sp>
      <p:sp>
        <p:nvSpPr>
          <p:cNvPr id="10243"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VPN Basic architecture</a:t>
            </a:r>
          </a:p>
        </p:txBody>
      </p:sp>
      <p:pic>
        <p:nvPicPr>
          <p:cNvPr id="10244" name="Picture 5" descr="07fig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555750"/>
            <a:ext cx="8001000"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5AFCF62-E7AF-4842-9660-1A1232CE0C1C}" type="slidenum">
              <a:rPr lang="en-US" altLang="en-US"/>
              <a:pPr eaLnBrk="1" hangingPunct="1"/>
              <a:t>17</a:t>
            </a:fld>
            <a:endParaRPr lang="en-US" altLang="en-US"/>
          </a:p>
        </p:txBody>
      </p:sp>
      <p:sp>
        <p:nvSpPr>
          <p:cNvPr id="11267" name="Rectangle 2"/>
          <p:cNvSpPr>
            <a:spLocks noGrp="1" noChangeArrowheads="1"/>
          </p:cNvSpPr>
          <p:nvPr>
            <p:ph type="title"/>
          </p:nvPr>
        </p:nvSpPr>
        <p:spPr/>
        <p:txBody>
          <a:bodyPr/>
          <a:lstStyle/>
          <a:p>
            <a:pPr eaLnBrk="1" hangingPunct="1"/>
            <a:r>
              <a:rPr lang="en-US" altLang="en-US" sz="3300" dirty="0">
                <a:latin typeface="Times New Roman" pitchFamily="18" charset="0"/>
                <a:cs typeface="Times New Roman" pitchFamily="18" charset="0"/>
              </a:rPr>
              <a:t>Windows 10 firewall</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371600"/>
            <a:ext cx="6458522" cy="44909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5AFCF62-E7AF-4842-9660-1A1232CE0C1C}" type="slidenum">
              <a:rPr lang="en-US" altLang="en-US">
                <a:latin typeface="Cambria" panose="02040503050406030204" pitchFamily="18" charset="0"/>
              </a:rPr>
              <a:pPr eaLnBrk="1" hangingPunct="1"/>
              <a:t>18</a:t>
            </a:fld>
            <a:endParaRPr lang="en-US" altLang="en-US">
              <a:latin typeface="Cambria" panose="02040503050406030204" pitchFamily="18" charset="0"/>
            </a:endParaRPr>
          </a:p>
        </p:txBody>
      </p:sp>
      <p:sp>
        <p:nvSpPr>
          <p:cNvPr id="11267"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Linux firewalls</a:t>
            </a:r>
          </a:p>
        </p:txBody>
      </p:sp>
      <p:sp>
        <p:nvSpPr>
          <p:cNvPr id="3" name="TextBox 2"/>
          <p:cNvSpPr txBox="1"/>
          <p:nvPr/>
        </p:nvSpPr>
        <p:spPr>
          <a:xfrm>
            <a:off x="762000" y="1295400"/>
            <a:ext cx="7696200" cy="4832092"/>
          </a:xfrm>
          <a:prstGeom prst="rect">
            <a:avLst/>
          </a:prstGeom>
          <a:noFill/>
        </p:spPr>
        <p:txBody>
          <a:bodyPr wrap="square" rtlCol="0">
            <a:spAutoFit/>
          </a:bodyPr>
          <a:lstStyle/>
          <a:p>
            <a:pPr algn="just"/>
            <a:r>
              <a:rPr lang="en-US" sz="2200" dirty="0">
                <a:latin typeface="Cambria" panose="02040503050406030204" pitchFamily="18" charset="0"/>
              </a:rPr>
              <a:t>There are several firewalls we may install on Linux. The most well-known firewall is </a:t>
            </a:r>
            <a:r>
              <a:rPr lang="en-US" sz="2200" dirty="0" err="1">
                <a:latin typeface="Cambria" panose="02040503050406030204" pitchFamily="18" charset="0"/>
              </a:rPr>
              <a:t>IPtables</a:t>
            </a:r>
            <a:r>
              <a:rPr lang="en-US" sz="2200" dirty="0">
                <a:latin typeface="Cambria" panose="02040503050406030204" pitchFamily="18" charset="0"/>
              </a:rPr>
              <a:t>. Several characteristics are implemented. </a:t>
            </a:r>
          </a:p>
          <a:p>
            <a:pPr algn="just"/>
            <a:endParaRPr lang="en-US" sz="2200" dirty="0">
              <a:latin typeface="Cambria" panose="02040503050406030204" pitchFamily="18" charset="0"/>
            </a:endParaRPr>
          </a:p>
          <a:p>
            <a:pPr algn="just"/>
            <a:r>
              <a:rPr lang="en-US" sz="2200" dirty="0">
                <a:latin typeface="Cambria" panose="02040503050406030204" pitchFamily="18" charset="0"/>
              </a:rPr>
              <a:t>Some of the features of </a:t>
            </a:r>
            <a:r>
              <a:rPr lang="en-US" sz="2200" dirty="0" err="1">
                <a:latin typeface="Cambria" panose="02040503050406030204" pitchFamily="18" charset="0"/>
              </a:rPr>
              <a:t>IPtables</a:t>
            </a:r>
            <a:r>
              <a:rPr lang="en-US" sz="2200" dirty="0">
                <a:latin typeface="Cambria" panose="02040503050406030204" pitchFamily="18" charset="0"/>
              </a:rPr>
              <a:t>:</a:t>
            </a:r>
          </a:p>
          <a:p>
            <a:pPr marL="285750" indent="-285750" algn="just">
              <a:buFont typeface="Arial" panose="020B0604020202020204" pitchFamily="34" charset="0"/>
              <a:buChar char="•"/>
            </a:pPr>
            <a:r>
              <a:rPr lang="en-US" sz="2200" dirty="0">
                <a:latin typeface="Cambria" panose="02040503050406030204" pitchFamily="18" charset="0"/>
              </a:rPr>
              <a:t>It lists the contents of the packet filter ruleset.</a:t>
            </a:r>
          </a:p>
          <a:p>
            <a:pPr marL="285750" indent="-285750" algn="just">
              <a:buFont typeface="Arial" panose="020B0604020202020204" pitchFamily="34" charset="0"/>
              <a:buChar char="•"/>
            </a:pPr>
            <a:r>
              <a:rPr lang="en-US" sz="2200" dirty="0">
                <a:latin typeface="Cambria" panose="02040503050406030204" pitchFamily="18" charset="0"/>
              </a:rPr>
              <a:t>It’s lightning fast because it inspects only the packet headers.</a:t>
            </a:r>
          </a:p>
          <a:p>
            <a:pPr marL="285750" indent="-285750" algn="just">
              <a:buFont typeface="Arial" panose="020B0604020202020204" pitchFamily="34" charset="0"/>
              <a:buChar char="•"/>
            </a:pPr>
            <a:r>
              <a:rPr lang="en-US" sz="2200" dirty="0">
                <a:latin typeface="Cambria" panose="02040503050406030204" pitchFamily="18" charset="0"/>
              </a:rPr>
              <a:t>You can Add/Remove/Modify rules according to your needs in the packet filter rulesets.</a:t>
            </a:r>
          </a:p>
          <a:p>
            <a:pPr marL="285750" indent="-285750" algn="just">
              <a:buFont typeface="Arial" panose="020B0604020202020204" pitchFamily="34" charset="0"/>
              <a:buChar char="•"/>
            </a:pPr>
            <a:r>
              <a:rPr lang="en-US" sz="2200" dirty="0">
                <a:latin typeface="Cambria" panose="02040503050406030204" pitchFamily="18" charset="0"/>
              </a:rPr>
              <a:t>Supports Backup and restoration with files.</a:t>
            </a:r>
          </a:p>
          <a:p>
            <a:pPr marL="285750" indent="-285750" algn="just">
              <a:buFont typeface="Arial" panose="020B0604020202020204" pitchFamily="34" charset="0"/>
              <a:buChar char="•"/>
            </a:pPr>
            <a:endParaRPr lang="en-US" sz="2200" dirty="0">
              <a:latin typeface="Cambria" panose="02040503050406030204" pitchFamily="18" charset="0"/>
            </a:endParaRPr>
          </a:p>
          <a:p>
            <a:pPr algn="just"/>
            <a:r>
              <a:rPr lang="en-US" sz="2200" dirty="0" err="1">
                <a:latin typeface="Cambria" panose="02040503050406030204" pitchFamily="18" charset="0"/>
              </a:rPr>
              <a:t>IPcop</a:t>
            </a:r>
            <a:r>
              <a:rPr lang="en-US" sz="2200" dirty="0">
                <a:latin typeface="Cambria" panose="02040503050406030204" pitchFamily="18" charset="0"/>
              </a:rPr>
              <a:t> is another Linux firewall, for home and SOHO users. More details at: http://www.ipcop.org/</a:t>
            </a:r>
          </a:p>
        </p:txBody>
      </p:sp>
    </p:spTree>
    <p:extLst>
      <p:ext uri="{BB962C8B-B14F-4D97-AF65-F5344CB8AC3E}">
        <p14:creationId xmlns:p14="http://schemas.microsoft.com/office/powerpoint/2010/main" val="44678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19</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Conclusions</a:t>
            </a:r>
          </a:p>
        </p:txBody>
      </p:sp>
      <p:sp>
        <p:nvSpPr>
          <p:cNvPr id="14340" name="Rectangle 3"/>
          <p:cNvSpPr>
            <a:spLocks noGrp="1" noChangeArrowheads="1"/>
          </p:cNvSpPr>
          <p:nvPr>
            <p:ph type="body" idx="1"/>
          </p:nvPr>
        </p:nvSpPr>
        <p:spPr>
          <a:xfrm>
            <a:off x="457200" y="1447800"/>
            <a:ext cx="8458200" cy="4953000"/>
          </a:xfrm>
        </p:spPr>
        <p:txBody>
          <a:bodyPr/>
          <a:lstStyle/>
          <a:p>
            <a:pPr eaLnBrk="1" hangingPunct="1">
              <a:lnSpc>
                <a:spcPct val="80000"/>
              </a:lnSpc>
              <a:buFontTx/>
              <a:buNone/>
            </a:pPr>
            <a:r>
              <a:rPr lang="en-US" altLang="en-US" sz="2200" dirty="0">
                <a:latin typeface="Cambria" panose="02040503050406030204" pitchFamily="18" charset="0"/>
                <a:cs typeface="Times New Roman" pitchFamily="18" charset="0"/>
              </a:rPr>
              <a:t>The OS security represents an important part of the network security. When we must implement the OS security we must take into consideration the following:</a:t>
            </a:r>
          </a:p>
          <a:p>
            <a:pPr eaLnBrk="1" hangingPunct="1">
              <a:lnSpc>
                <a:spcPct val="80000"/>
              </a:lnSpc>
              <a:buFontTx/>
              <a:buNone/>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Defining an acceptable security policy for the company’s network; here is defined what is permitted and what is not permitted in the company’s network.</a:t>
            </a:r>
          </a:p>
          <a:p>
            <a:pPr eaLnBrk="1" hangingPunct="1">
              <a:lnSpc>
                <a:spcPct val="80000"/>
              </a:lnSpc>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The security policies regarding passwords must be enforced and respected, including an expiration date, blocking rules and using a combination of letters, digits and special characters, imposing a minimum length for these. </a:t>
            </a:r>
          </a:p>
          <a:p>
            <a:pPr eaLnBrk="1" hangingPunct="1">
              <a:lnSpc>
                <a:spcPct val="80000"/>
              </a:lnSpc>
            </a:pPr>
            <a:endParaRPr lang="en-US" altLang="en-US" sz="2200" dirty="0">
              <a:latin typeface="Cambria" panose="02040503050406030204"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2</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Today’s cybercrimes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47800"/>
            <a:ext cx="6806137" cy="55208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20</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Conclusions</a:t>
            </a:r>
          </a:p>
        </p:txBody>
      </p:sp>
      <p:sp>
        <p:nvSpPr>
          <p:cNvPr id="14340" name="Rectangle 3"/>
          <p:cNvSpPr>
            <a:spLocks noGrp="1" noChangeArrowheads="1"/>
          </p:cNvSpPr>
          <p:nvPr>
            <p:ph type="body" idx="1"/>
          </p:nvPr>
        </p:nvSpPr>
        <p:spPr>
          <a:xfrm>
            <a:off x="457200" y="1447800"/>
            <a:ext cx="8458200" cy="4953000"/>
          </a:xfrm>
        </p:spPr>
        <p:txBody>
          <a:bodyPr/>
          <a:lstStyle/>
          <a:p>
            <a:pPr eaLnBrk="1" hangingPunct="1">
              <a:lnSpc>
                <a:spcPct val="80000"/>
              </a:lnSpc>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The security threats form the </a:t>
            </a:r>
            <a:r>
              <a:rPr lang="ro-RO" altLang="en-US" sz="2200" dirty="0">
                <a:latin typeface="Cambria" panose="02040503050406030204" pitchFamily="18" charset="0"/>
                <a:cs typeface="Times New Roman" pitchFamily="18" charset="0"/>
              </a:rPr>
              <a:t>Internet</a:t>
            </a:r>
            <a:r>
              <a:rPr lang="en-US" altLang="en-US" sz="2200" dirty="0">
                <a:latin typeface="Cambria" panose="02040503050406030204" pitchFamily="18" charset="0"/>
                <a:cs typeface="Times New Roman" pitchFamily="18" charset="0"/>
              </a:rPr>
              <a:t> are including hackers, crackers, viruses and worms. Although a </a:t>
            </a:r>
            <a:r>
              <a:rPr lang="en-US" altLang="en-US" sz="2200" b="1" dirty="0">
                <a:latin typeface="Cambria" panose="02040503050406030204" pitchFamily="18" charset="0"/>
                <a:cs typeface="Times New Roman" pitchFamily="18" charset="0"/>
              </a:rPr>
              <a:t>hacker</a:t>
            </a:r>
            <a:r>
              <a:rPr lang="en-US" altLang="en-US" sz="2200" dirty="0">
                <a:latin typeface="Cambria" panose="02040503050406030204" pitchFamily="18" charset="0"/>
                <a:cs typeface="Times New Roman" pitchFamily="18" charset="0"/>
              </a:rPr>
              <a:t> can produce damage, by definition a </a:t>
            </a:r>
            <a:r>
              <a:rPr lang="en-US" altLang="en-US" sz="2200" b="1" dirty="0">
                <a:latin typeface="Cambria" panose="02040503050406030204" pitchFamily="18" charset="0"/>
                <a:cs typeface="Times New Roman" pitchFamily="18" charset="0"/>
              </a:rPr>
              <a:t>cracker</a:t>
            </a:r>
            <a:r>
              <a:rPr lang="en-US" altLang="en-US" sz="2200" dirty="0">
                <a:latin typeface="Cambria" panose="02040503050406030204" pitchFamily="18" charset="0"/>
                <a:cs typeface="Times New Roman" pitchFamily="18" charset="0"/>
              </a:rPr>
              <a:t> is the one who enters a system to produce a damage or to steal information. </a:t>
            </a:r>
            <a:br>
              <a:rPr lang="ro-RO" altLang="en-US" sz="2200" dirty="0">
                <a:latin typeface="Cambria" panose="02040503050406030204" pitchFamily="18" charset="0"/>
                <a:cs typeface="Times New Roman" pitchFamily="18" charset="0"/>
              </a:rPr>
            </a:br>
            <a:endParaRPr lang="ro-RO"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A virus or a worm can also create substantial damages. A worm is not attaching to files but remains active in memory auto-replicating. </a:t>
            </a:r>
          </a:p>
          <a:p>
            <a:pPr eaLnBrk="1" hangingPunct="1">
              <a:lnSpc>
                <a:spcPct val="80000"/>
              </a:lnSpc>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Good security policies help minimizing threats. The employees and trust users have access to critical information about the network (including passwords) and can facilitate commercial espionage. </a:t>
            </a:r>
          </a:p>
        </p:txBody>
      </p:sp>
    </p:spTree>
    <p:extLst>
      <p:ext uri="{BB962C8B-B14F-4D97-AF65-F5344CB8AC3E}">
        <p14:creationId xmlns:p14="http://schemas.microsoft.com/office/powerpoint/2010/main" val="156739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21</a:t>
            </a:fld>
            <a:endParaRPr lang="en-US" altLang="en-US">
              <a:latin typeface="Cambria" panose="02040503050406030204" pitchFamily="18" charset="0"/>
            </a:endParaRPr>
          </a:p>
        </p:txBody>
      </p:sp>
      <p:sp>
        <p:nvSpPr>
          <p:cNvPr id="15363"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Conclusions</a:t>
            </a:r>
            <a:r>
              <a:rPr lang="ro-RO" altLang="en-US" sz="3300" dirty="0">
                <a:latin typeface="Cambria" panose="02040503050406030204" pitchFamily="18" charset="0"/>
                <a:cs typeface="Times New Roman" pitchFamily="18" charset="0"/>
              </a:rPr>
              <a:t> (2)</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1447800"/>
            <a:ext cx="8229600" cy="4953000"/>
          </a:xfrm>
        </p:spPr>
        <p:txBody>
          <a:bodyPr/>
          <a:lstStyle/>
          <a:p>
            <a:pPr eaLnBrk="1" hangingPunct="1">
              <a:lnSpc>
                <a:spcPct val="80000"/>
              </a:lnSpc>
            </a:pPr>
            <a:r>
              <a:rPr lang="en-US" altLang="en-US" sz="2200" dirty="0">
                <a:latin typeface="Cambria" panose="02040503050406030204" pitchFamily="18" charset="0"/>
                <a:cs typeface="Times New Roman" pitchFamily="18" charset="0"/>
              </a:rPr>
              <a:t>System administrators must protect the computers against data theft and destruction</a:t>
            </a:r>
            <a:r>
              <a:rPr lang="ro-RO" altLang="en-US" sz="2200" dirty="0">
                <a:latin typeface="Cambria" panose="02040503050406030204" pitchFamily="18" charset="0"/>
                <a:cs typeface="Times New Roman" pitchFamily="18" charset="0"/>
              </a:rPr>
              <a:t>  </a:t>
            </a:r>
            <a:r>
              <a:rPr lang="en-US" altLang="en-US" sz="2200" dirty="0">
                <a:latin typeface="Cambria" panose="02040503050406030204" pitchFamily="18" charset="0"/>
                <a:cs typeface="Times New Roman" pitchFamily="18" charset="0"/>
              </a:rPr>
              <a:t>and </a:t>
            </a:r>
            <a:r>
              <a:rPr lang="ro-RO" altLang="en-US" sz="2200" dirty="0">
                <a:latin typeface="Cambria" panose="02040503050406030204" pitchFamily="18" charset="0"/>
                <a:cs typeface="Times New Roman" pitchFamily="18" charset="0"/>
              </a:rPr>
              <a:t>“</a:t>
            </a:r>
            <a:r>
              <a:rPr lang="en-US" altLang="en-US" sz="2200" dirty="0">
                <a:latin typeface="Cambria" panose="02040503050406030204" pitchFamily="18" charset="0"/>
                <a:cs typeface="Times New Roman" pitchFamily="18" charset="0"/>
              </a:rPr>
              <a:t>denial of service</a:t>
            </a:r>
            <a:r>
              <a:rPr lang="ro-RO" altLang="en-US" sz="2200" dirty="0">
                <a:latin typeface="Cambria" panose="02040503050406030204" pitchFamily="18" charset="0"/>
                <a:cs typeface="Times New Roman" pitchFamily="18" charset="0"/>
              </a:rPr>
              <a:t>”</a:t>
            </a:r>
            <a:r>
              <a:rPr lang="en-US" altLang="en-US" sz="2200" dirty="0">
                <a:latin typeface="Cambria" panose="02040503050406030204" pitchFamily="18" charset="0"/>
                <a:cs typeface="Times New Roman" pitchFamily="18" charset="0"/>
              </a:rPr>
              <a:t> attacks. Moreover, the </a:t>
            </a:r>
            <a:r>
              <a:rPr lang="ro-RO" altLang="en-US" sz="2200" dirty="0">
                <a:latin typeface="Cambria" panose="02040503050406030204" pitchFamily="18" charset="0"/>
                <a:cs typeface="Times New Roman" pitchFamily="18" charset="0"/>
              </a:rPr>
              <a:t>“</a:t>
            </a:r>
            <a:r>
              <a:rPr lang="en-US" altLang="en-US" sz="2200" dirty="0">
                <a:latin typeface="Cambria" panose="02040503050406030204" pitchFamily="18" charset="0"/>
                <a:cs typeface="Times New Roman" pitchFamily="18" charset="0"/>
              </a:rPr>
              <a:t>Distributed Denial of Service (DDoS)</a:t>
            </a:r>
            <a:r>
              <a:rPr lang="ro-RO" altLang="en-US" sz="2200" dirty="0">
                <a:latin typeface="Cambria" panose="02040503050406030204" pitchFamily="18" charset="0"/>
                <a:cs typeface="Times New Roman" pitchFamily="18" charset="0"/>
              </a:rPr>
              <a:t>” </a:t>
            </a:r>
            <a:r>
              <a:rPr lang="en-US" altLang="en-US" sz="2200" dirty="0">
                <a:latin typeface="Cambria" panose="02040503050406030204" pitchFamily="18" charset="0"/>
                <a:cs typeface="Times New Roman" pitchFamily="18" charset="0"/>
              </a:rPr>
              <a:t>attacks, originating from multiple sources, can be extremely difficult to counter attack. </a:t>
            </a:r>
          </a:p>
          <a:p>
            <a:pPr eaLnBrk="1" hangingPunct="1">
              <a:lnSpc>
                <a:spcPct val="80000"/>
              </a:lnSpc>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In order to keep the OS updated, the security patches and upgrades must be installed permanently as soon as they are available.</a:t>
            </a:r>
          </a:p>
          <a:p>
            <a:pPr eaLnBrk="1" hangingPunct="1">
              <a:lnSpc>
                <a:spcPct val="80000"/>
              </a:lnSpc>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An Internet firewall represents a good protection against the exterior attacks. </a:t>
            </a:r>
          </a:p>
          <a:p>
            <a:pPr eaLnBrk="1" hangingPunct="1">
              <a:lnSpc>
                <a:spcPct val="80000"/>
              </a:lnSpc>
            </a:pPr>
            <a:endParaRPr lang="en-US" altLang="en-US" sz="2200" dirty="0">
              <a:latin typeface="Cambria" panose="02040503050406030204" pitchFamily="18" charset="0"/>
              <a:cs typeface="Times New Roman" pitchFamily="18" charset="0"/>
            </a:endParaRPr>
          </a:p>
          <a:p>
            <a:pPr eaLnBrk="1" hangingPunct="1">
              <a:lnSpc>
                <a:spcPct val="80000"/>
              </a:lnSpc>
            </a:pPr>
            <a:r>
              <a:rPr lang="en-US" altLang="en-US" sz="2200" dirty="0">
                <a:latin typeface="Cambria" panose="02040503050406030204" pitchFamily="18" charset="0"/>
                <a:cs typeface="Times New Roman" pitchFamily="18" charset="0"/>
              </a:rPr>
              <a:t>Other important security instruments are the VPNs, IPSs (</a:t>
            </a:r>
            <a:r>
              <a:rPr lang="ro-RO" altLang="en-US" sz="2200" dirty="0">
                <a:latin typeface="Cambria" panose="02040503050406030204" pitchFamily="18" charset="0"/>
                <a:cs typeface="Times New Roman" pitchFamily="18" charset="0"/>
              </a:rPr>
              <a:t>I</a:t>
            </a:r>
            <a:r>
              <a:rPr lang="en-US" altLang="en-US" sz="2200" dirty="0">
                <a:latin typeface="Cambria" panose="02040503050406030204" pitchFamily="18" charset="0"/>
                <a:cs typeface="Times New Roman" pitchFamily="18" charset="0"/>
              </a:rPr>
              <a:t>P</a:t>
            </a:r>
            <a:r>
              <a:rPr lang="ro-RO" altLang="en-US" sz="2200" dirty="0">
                <a:latin typeface="Cambria" panose="02040503050406030204" pitchFamily="18" charset="0"/>
                <a:cs typeface="Times New Roman" pitchFamily="18" charset="0"/>
              </a:rPr>
              <a:t>S - </a:t>
            </a:r>
            <a:r>
              <a:rPr lang="en-US" altLang="en-US" sz="2200" dirty="0">
                <a:latin typeface="Cambria" panose="02040503050406030204" pitchFamily="18" charset="0"/>
                <a:cs typeface="Times New Roman" pitchFamily="18" charset="0"/>
              </a:rPr>
              <a:t>Intrusion Prevention System) that can be used in combination with a firewall solution</a:t>
            </a:r>
            <a:r>
              <a:rPr lang="ro-RO" altLang="en-US" sz="2200" dirty="0">
                <a:latin typeface="Cambria" panose="02040503050406030204" pitchFamily="18" charset="0"/>
                <a:cs typeface="Times New Roman" pitchFamily="18" charset="0"/>
              </a:rPr>
              <a:t>.</a:t>
            </a:r>
            <a:r>
              <a:rPr lang="en-US" altLang="en-US" sz="2200" dirty="0">
                <a:latin typeface="Cambria" panose="02040503050406030204"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3</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Cybercrimes from the (near) past</a:t>
            </a:r>
          </a:p>
        </p:txBody>
      </p:sp>
      <p:sp>
        <p:nvSpPr>
          <p:cNvPr id="3077" name="Text Box 47"/>
          <p:cNvSpPr txBox="1">
            <a:spLocks noChangeArrowheads="1"/>
          </p:cNvSpPr>
          <p:nvPr/>
        </p:nvSpPr>
        <p:spPr bwMode="auto">
          <a:xfrm>
            <a:off x="457200" y="1524000"/>
            <a:ext cx="4267200" cy="389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sz="1900" b="1" dirty="0" err="1"/>
              <a:t>WannaCry</a:t>
            </a:r>
            <a:r>
              <a:rPr lang="en-US" sz="1900" dirty="0"/>
              <a:t> (or </a:t>
            </a:r>
            <a:r>
              <a:rPr lang="en-US" sz="1900" b="1" dirty="0" err="1"/>
              <a:t>WannaCrypt</a:t>
            </a:r>
            <a:r>
              <a:rPr lang="en-US" sz="1900" dirty="0"/>
              <a:t>,</a:t>
            </a:r>
            <a:r>
              <a:rPr lang="en-US" sz="1900" baseline="30000" dirty="0">
                <a:hlinkClick r:id="rId3"/>
              </a:rPr>
              <a:t>[3]</a:t>
            </a:r>
            <a:r>
              <a:rPr lang="en-US" sz="1900" dirty="0"/>
              <a:t> </a:t>
            </a:r>
            <a:r>
              <a:rPr lang="en-US" sz="1900" b="1" dirty="0"/>
              <a:t>WanaCrypt0r 2.0</a:t>
            </a:r>
            <a:r>
              <a:rPr lang="en-US" sz="1900" dirty="0"/>
              <a:t>,</a:t>
            </a:r>
            <a:r>
              <a:rPr lang="en-US" sz="1900" baseline="30000" dirty="0">
                <a:hlinkClick r:id="rId4"/>
              </a:rPr>
              <a:t>[4]</a:t>
            </a:r>
            <a:r>
              <a:rPr lang="en-US" sz="1900" baseline="30000" dirty="0">
                <a:hlinkClick r:id="rId5"/>
              </a:rPr>
              <a:t>[5]</a:t>
            </a:r>
            <a:r>
              <a:rPr lang="en-US" sz="1900" dirty="0"/>
              <a:t> </a:t>
            </a:r>
            <a:r>
              <a:rPr lang="en-US" sz="1900" b="1" dirty="0" err="1"/>
              <a:t>Wanna</a:t>
            </a:r>
            <a:r>
              <a:rPr lang="en-US" sz="1900" b="1" dirty="0"/>
              <a:t> </a:t>
            </a:r>
            <a:r>
              <a:rPr lang="en-US" sz="1900" b="1" dirty="0" err="1"/>
              <a:t>Decryptor</a:t>
            </a:r>
            <a:r>
              <a:rPr lang="en-US" sz="1900" baseline="30000" dirty="0">
                <a:hlinkClick r:id="rId6"/>
              </a:rPr>
              <a:t>[6]</a:t>
            </a:r>
            <a:r>
              <a:rPr lang="en-US" sz="1900" dirty="0"/>
              <a:t>) is a </a:t>
            </a:r>
            <a:r>
              <a:rPr lang="en-US" sz="1900" dirty="0">
                <a:hlinkClick r:id="rId7" tooltip="Ransomware"/>
              </a:rPr>
              <a:t>ransomware</a:t>
            </a:r>
            <a:r>
              <a:rPr lang="en-US" sz="1900" dirty="0"/>
              <a:t> program targeting the </a:t>
            </a:r>
            <a:r>
              <a:rPr lang="en-US" sz="1900" dirty="0">
                <a:hlinkClick r:id="rId8" tooltip="Microsoft Windows"/>
              </a:rPr>
              <a:t>Microsoft Windows</a:t>
            </a:r>
            <a:r>
              <a:rPr lang="en-US" sz="1900" dirty="0"/>
              <a:t> operating system. On Friday, </a:t>
            </a:r>
            <a:r>
              <a:rPr lang="en-US" sz="1900" b="1" dirty="0"/>
              <a:t>12 May 2017</a:t>
            </a:r>
            <a:r>
              <a:rPr lang="en-US" sz="1900" dirty="0"/>
              <a:t>, a large </a:t>
            </a:r>
            <a:r>
              <a:rPr lang="en-US" sz="1900" dirty="0">
                <a:hlinkClick r:id="rId9" tooltip="Cyber-attack"/>
              </a:rPr>
              <a:t>cyber-attack</a:t>
            </a:r>
            <a:r>
              <a:rPr lang="en-US" sz="1900" dirty="0"/>
              <a:t> was launched using it, infecting more than 230,000 computers in 150 countries, demanding ransom payments in the </a:t>
            </a:r>
            <a:r>
              <a:rPr lang="en-US" sz="1900" dirty="0">
                <a:hlinkClick r:id="rId10" tooltip="Cryptocurrency"/>
              </a:rPr>
              <a:t>cryptocurrency</a:t>
            </a:r>
            <a:r>
              <a:rPr lang="en-US" sz="1900" dirty="0"/>
              <a:t> </a:t>
            </a:r>
            <a:r>
              <a:rPr lang="en-US" sz="1900" dirty="0">
                <a:hlinkClick r:id="rId11" tooltip="Bitcoin"/>
              </a:rPr>
              <a:t>Bitcoin</a:t>
            </a:r>
            <a:r>
              <a:rPr lang="en-US" sz="1900" dirty="0"/>
              <a:t> in 28 languages.</a:t>
            </a:r>
            <a:r>
              <a:rPr lang="en-US" sz="1900" baseline="30000" dirty="0">
                <a:hlinkClick r:id="rId12"/>
              </a:rPr>
              <a:t>[7]</a:t>
            </a:r>
            <a:r>
              <a:rPr lang="en-US" sz="1900" dirty="0"/>
              <a:t> The attack has been described by </a:t>
            </a:r>
            <a:r>
              <a:rPr lang="en-US" sz="1900" dirty="0">
                <a:hlinkClick r:id="rId13" tooltip="Europol"/>
              </a:rPr>
              <a:t>Europol</a:t>
            </a:r>
            <a:r>
              <a:rPr lang="en-US" sz="1900" dirty="0"/>
              <a:t> as unprecedented in scale.</a:t>
            </a:r>
            <a:r>
              <a:rPr lang="en-US" sz="1900" baseline="30000" dirty="0">
                <a:hlinkClick r:id="rId14"/>
              </a:rPr>
              <a:t>[8]</a:t>
            </a:r>
            <a:r>
              <a:rPr lang="en-US" sz="1900" baseline="30000" dirty="0"/>
              <a:t> </a:t>
            </a:r>
            <a:r>
              <a:rPr lang="en-US" sz="1900" b="1" baseline="30000" dirty="0"/>
              <a:t>(Wikipedia)</a:t>
            </a:r>
            <a:endParaRPr lang="en-US" altLang="en-US" sz="1900" b="1" dirty="0">
              <a:latin typeface="Cambria" panose="02040503050406030204" pitchFamily="18" charset="0"/>
            </a:endParaRPr>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1717081"/>
            <a:ext cx="4648200" cy="350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91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4</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Ransomware attacks</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15" y="1295400"/>
            <a:ext cx="7659169" cy="5315692"/>
          </a:xfrm>
          <a:prstGeom prst="rect">
            <a:avLst/>
          </a:prstGeom>
        </p:spPr>
      </p:pic>
    </p:spTree>
    <p:extLst>
      <p:ext uri="{BB962C8B-B14F-4D97-AF65-F5344CB8AC3E}">
        <p14:creationId xmlns:p14="http://schemas.microsoft.com/office/powerpoint/2010/main" val="99716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5</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Recent major s</a:t>
            </a:r>
            <a:r>
              <a:rPr lang="ro-RO" altLang="en-US" sz="3300" dirty="0" err="1">
                <a:latin typeface="Cambria" panose="02040503050406030204" pitchFamily="18" charset="0"/>
                <a:cs typeface="Times New Roman" pitchFamily="18" charset="0"/>
              </a:rPr>
              <a:t>ecurity</a:t>
            </a:r>
            <a:r>
              <a:rPr lang="ro-RO" altLang="en-US" sz="3300" dirty="0">
                <a:latin typeface="Cambria" panose="02040503050406030204" pitchFamily="18" charset="0"/>
                <a:cs typeface="Times New Roman" pitchFamily="18" charset="0"/>
              </a:rPr>
              <a:t> </a:t>
            </a:r>
            <a:r>
              <a:rPr lang="ro-RO" altLang="en-US" sz="3300" dirty="0" err="1">
                <a:latin typeface="Cambria" panose="02040503050406030204" pitchFamily="18" charset="0"/>
                <a:cs typeface="Times New Roman" pitchFamily="18" charset="0"/>
              </a:rPr>
              <a:t>issues</a:t>
            </a:r>
            <a:r>
              <a:rPr lang="en-US" altLang="en-US" sz="3300" dirty="0">
                <a:latin typeface="Cambria" panose="02040503050406030204" pitchFamily="18" charset="0"/>
                <a:cs typeface="Times New Roman" pitchFamily="18" charset="0"/>
              </a:rPr>
              <a:t> in 202</a:t>
            </a:r>
            <a:r>
              <a:rPr lang="ro-RO" altLang="en-US" sz="3300" dirty="0">
                <a:latin typeface="Cambria" panose="02040503050406030204" pitchFamily="18" charset="0"/>
                <a:cs typeface="Times New Roman" pitchFamily="18" charset="0"/>
              </a:rPr>
              <a:t>4</a:t>
            </a:r>
            <a:endParaRPr lang="en-US" altLang="en-US" sz="3300" dirty="0">
              <a:latin typeface="Cambria" panose="02040503050406030204" pitchFamily="18" charset="0"/>
              <a:cs typeface="Times New Roman" pitchFamily="18" charset="0"/>
            </a:endParaRPr>
          </a:p>
        </p:txBody>
      </p:sp>
      <p:sp>
        <p:nvSpPr>
          <p:cNvPr id="2" name="Rectangle 1"/>
          <p:cNvSpPr/>
          <p:nvPr/>
        </p:nvSpPr>
        <p:spPr>
          <a:xfrm>
            <a:off x="838200" y="2133600"/>
            <a:ext cx="7620000" cy="769441"/>
          </a:xfrm>
          <a:prstGeom prst="rect">
            <a:avLst/>
          </a:prstGeom>
        </p:spPr>
        <p:txBody>
          <a:bodyPr wrap="square">
            <a:spAutoFit/>
          </a:bodyPr>
          <a:lstStyle/>
          <a:p>
            <a:r>
              <a:rPr lang="en-US" sz="2200" dirty="0">
                <a:latin typeface="Cambria" panose="02040503050406030204" pitchFamily="18" charset="0"/>
                <a:ea typeface="Cambria" panose="02040503050406030204" pitchFamily="18" charset="0"/>
              </a:rPr>
              <a:t>https://securityboulevard.com/2024/04/vulnerabilities-for-ai-and-ml-applications-are-skyrocketing/</a:t>
            </a:r>
          </a:p>
        </p:txBody>
      </p:sp>
    </p:spTree>
    <p:extLst>
      <p:ext uri="{BB962C8B-B14F-4D97-AF65-F5344CB8AC3E}">
        <p14:creationId xmlns:p14="http://schemas.microsoft.com/office/powerpoint/2010/main" val="31048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6</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Introduction</a:t>
            </a:r>
          </a:p>
        </p:txBody>
      </p:sp>
      <p:sp>
        <p:nvSpPr>
          <p:cNvPr id="3077" name="Text Box 47"/>
          <p:cNvSpPr txBox="1">
            <a:spLocks noChangeArrowheads="1"/>
          </p:cNvSpPr>
          <p:nvPr/>
        </p:nvSpPr>
        <p:spPr bwMode="auto">
          <a:xfrm>
            <a:off x="685800" y="2117725"/>
            <a:ext cx="8382000" cy="381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altLang="en-US" sz="2200" dirty="0">
                <a:latin typeface="Cambria" panose="02040503050406030204" pitchFamily="18" charset="0"/>
              </a:rPr>
              <a:t>Network/OS security represents a </a:t>
            </a:r>
            <a:r>
              <a:rPr lang="en-US" altLang="en-US" sz="2200" dirty="0">
                <a:solidFill>
                  <a:srgbClr val="CC3300"/>
                </a:solidFill>
                <a:latin typeface="Cambria" panose="02040503050406030204" pitchFamily="18" charset="0"/>
              </a:rPr>
              <a:t>hot topic </a:t>
            </a:r>
            <a:r>
              <a:rPr lang="en-US" altLang="en-US" sz="2200" dirty="0">
                <a:latin typeface="Cambria" panose="02040503050406030204" pitchFamily="18" charset="0"/>
              </a:rPr>
              <a:t>in the </a:t>
            </a:r>
            <a:r>
              <a:rPr lang="ro-RO" altLang="en-US" sz="2200" dirty="0">
                <a:latin typeface="Cambria" panose="02040503050406030204" pitchFamily="18" charset="0"/>
              </a:rPr>
              <a:t>IT</a:t>
            </a:r>
            <a:r>
              <a:rPr lang="en-US" altLang="en-US" sz="2200" dirty="0">
                <a:latin typeface="Cambria" panose="02040503050406030204" pitchFamily="18" charset="0"/>
              </a:rPr>
              <a:t> world</a:t>
            </a:r>
            <a:endParaRPr lang="ro-RO" altLang="en-US" sz="2200" dirty="0">
              <a:latin typeface="Cambria" panose="02040503050406030204" pitchFamily="18" charset="0"/>
            </a:endParaRPr>
          </a:p>
          <a:p>
            <a:pPr algn="l" eaLnBrk="1" hangingPunct="1"/>
            <a:endParaRPr lang="ro-RO" altLang="en-US" sz="2200" dirty="0">
              <a:latin typeface="Cambria" panose="02040503050406030204" pitchFamily="18" charset="0"/>
            </a:endParaRPr>
          </a:p>
          <a:p>
            <a:pPr algn="l" eaLnBrk="1" hangingPunct="1"/>
            <a:r>
              <a:rPr lang="en-US" altLang="en-US" sz="2200" dirty="0">
                <a:latin typeface="Cambria" panose="02040503050406030204" pitchFamily="18" charset="0"/>
              </a:rPr>
              <a:t>Security: </a:t>
            </a:r>
            <a:r>
              <a:rPr lang="en-US" altLang="en-US" sz="2200" dirty="0">
                <a:solidFill>
                  <a:srgbClr val="CC3300"/>
                </a:solidFill>
                <a:latin typeface="Cambria" panose="02040503050406030204" pitchFamily="18" charset="0"/>
              </a:rPr>
              <a:t>warranty/steps that must be taken to protect</a:t>
            </a:r>
            <a:r>
              <a:rPr lang="en-US" altLang="en-US" sz="2200" dirty="0">
                <a:latin typeface="Cambria" panose="02040503050406030204" pitchFamily="18" charset="0"/>
              </a:rPr>
              <a:t> a computer and the information stored on it</a:t>
            </a:r>
            <a:endParaRPr lang="ro-RO" altLang="en-US" sz="2200" dirty="0">
              <a:latin typeface="Cambria" panose="02040503050406030204" pitchFamily="18" charset="0"/>
            </a:endParaRPr>
          </a:p>
          <a:p>
            <a:pPr algn="l" eaLnBrk="1" hangingPunct="1"/>
            <a:endParaRPr lang="ro-RO" altLang="en-US" sz="2200" dirty="0">
              <a:latin typeface="Cambria" panose="02040503050406030204" pitchFamily="18" charset="0"/>
            </a:endParaRPr>
          </a:p>
          <a:p>
            <a:pPr algn="l" eaLnBrk="1" hangingPunct="1"/>
            <a:r>
              <a:rPr lang="en-US" altLang="en-US" sz="2200" dirty="0">
                <a:latin typeface="Cambria" panose="02040503050406030204" pitchFamily="18" charset="0"/>
              </a:rPr>
              <a:t>The need is for a </a:t>
            </a:r>
            <a:r>
              <a:rPr lang="en-US" altLang="en-US" sz="2200" dirty="0">
                <a:solidFill>
                  <a:srgbClr val="CC3300"/>
                </a:solidFill>
                <a:latin typeface="Cambria" panose="02040503050406030204" pitchFamily="18" charset="0"/>
              </a:rPr>
              <a:t>balance between accessibility and security</a:t>
            </a:r>
          </a:p>
          <a:p>
            <a:pPr algn="l" eaLnBrk="1" hangingPunct="1"/>
            <a:endParaRPr lang="ro-RO" altLang="en-US" sz="2200" dirty="0">
              <a:latin typeface="Cambria" panose="02040503050406030204" pitchFamily="18" charset="0"/>
            </a:endParaRPr>
          </a:p>
          <a:p>
            <a:pPr algn="l" eaLnBrk="1" hangingPunct="1"/>
            <a:r>
              <a:rPr lang="en-US" altLang="en-US" sz="2200" dirty="0">
                <a:latin typeface="Cambria" panose="02040503050406030204" pitchFamily="18" charset="0"/>
              </a:rPr>
              <a:t>The users prefer the first notion, administrators the second one</a:t>
            </a:r>
            <a:r>
              <a:rPr lang="ro-RO" altLang="en-US" sz="2200" dirty="0">
                <a:latin typeface="Cambria" panose="02040503050406030204" pitchFamily="18" charset="0"/>
              </a:rPr>
              <a:t>!</a:t>
            </a:r>
            <a:endParaRPr lang="en-US" altLang="en-US" sz="2200" dirty="0">
              <a:latin typeface="Cambria" panose="02040503050406030204" pitchFamily="18" charset="0"/>
            </a:endParaRPr>
          </a:p>
          <a:p>
            <a:pPr algn="l" eaLnBrk="1" hangingPunct="1"/>
            <a:endParaRPr lang="ro-RO" altLang="en-US" sz="2200" dirty="0">
              <a:latin typeface="Cambria" panose="02040503050406030204" pitchFamily="18" charset="0"/>
            </a:endParaRPr>
          </a:p>
          <a:p>
            <a:pPr algn="l" eaLnBrk="1" hangingPunct="1"/>
            <a:endParaRPr lang="en-US" altLang="en-US" sz="2200" dirty="0">
              <a:latin typeface="Cambria" panose="02040503050406030204" pitchFamily="18" charset="0"/>
            </a:endParaRPr>
          </a:p>
          <a:p>
            <a:pPr algn="l" eaLnBrk="1" hangingPunct="1"/>
            <a:endParaRPr lang="en-US" altLang="en-US" sz="2200" dirty="0">
              <a:latin typeface="Cambria" panose="02040503050406030204" pitchFamily="18" charset="0"/>
            </a:endParaRPr>
          </a:p>
        </p:txBody>
      </p:sp>
    </p:spTree>
    <p:extLst>
      <p:ext uri="{BB962C8B-B14F-4D97-AF65-F5344CB8AC3E}">
        <p14:creationId xmlns:p14="http://schemas.microsoft.com/office/powerpoint/2010/main" val="428817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D39B2F7-610F-49A7-9C2D-75B46A00A66C}" type="slidenum">
              <a:rPr lang="en-US" altLang="en-US">
                <a:latin typeface="Cambria" panose="02040503050406030204" pitchFamily="18" charset="0"/>
              </a:rPr>
              <a:pPr eaLnBrk="1" hangingPunct="1"/>
              <a:t>7</a:t>
            </a:fld>
            <a:endParaRPr lang="en-US" altLang="en-US">
              <a:latin typeface="Cambria" panose="02040503050406030204" pitchFamily="18" charset="0"/>
            </a:endParaRPr>
          </a:p>
        </p:txBody>
      </p:sp>
      <p:sp>
        <p:nvSpPr>
          <p:cNvPr id="409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Introduction</a:t>
            </a:r>
          </a:p>
        </p:txBody>
      </p:sp>
      <p:sp>
        <p:nvSpPr>
          <p:cNvPr id="4100" name="Text Box 3"/>
          <p:cNvSpPr txBox="1">
            <a:spLocks noChangeArrowheads="1"/>
          </p:cNvSpPr>
          <p:nvPr/>
        </p:nvSpPr>
        <p:spPr bwMode="auto">
          <a:xfrm>
            <a:off x="685800" y="1560513"/>
            <a:ext cx="8001000" cy="43306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endParaRPr lang="en-US" altLang="en-US" sz="2200">
              <a:latin typeface="Cambria" panose="02040503050406030204" pitchFamily="18" charset="0"/>
            </a:endParaRPr>
          </a:p>
        </p:txBody>
      </p:sp>
      <p:sp>
        <p:nvSpPr>
          <p:cNvPr id="4101" name="Text Box 4"/>
          <p:cNvSpPr txBox="1">
            <a:spLocks noChangeArrowheads="1"/>
          </p:cNvSpPr>
          <p:nvPr/>
        </p:nvSpPr>
        <p:spPr bwMode="auto">
          <a:xfrm>
            <a:off x="609600" y="914400"/>
            <a:ext cx="8382000" cy="623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altLang="en-US" sz="1900" dirty="0">
                <a:latin typeface="Cambria" panose="02040503050406030204" pitchFamily="18" charset="0"/>
              </a:rPr>
              <a:t>The security level depends on multiple factors: </a:t>
            </a:r>
          </a:p>
          <a:p>
            <a:pPr algn="l" eaLnBrk="1" hangingPunct="1"/>
            <a:endParaRPr lang="en-US" altLang="en-US" sz="1900" dirty="0">
              <a:latin typeface="Cambria" panose="02040503050406030204" pitchFamily="18" charset="0"/>
            </a:endParaRPr>
          </a:p>
          <a:p>
            <a:pPr algn="l" eaLnBrk="1" hangingPunct="1"/>
            <a:r>
              <a:rPr lang="en-US" altLang="en-US" sz="1900" b="1" dirty="0">
                <a:latin typeface="Cambria" panose="02040503050406030204" pitchFamily="18" charset="0"/>
              </a:rPr>
              <a:t>The business type of the company</a:t>
            </a:r>
            <a:br>
              <a:rPr lang="en-US" altLang="en-US" sz="1900" dirty="0">
                <a:latin typeface="Cambria" panose="02040503050406030204" pitchFamily="18" charset="0"/>
              </a:rPr>
            </a:br>
            <a:r>
              <a:rPr lang="ro-RO" altLang="en-US" sz="1900" dirty="0">
                <a:latin typeface="Cambria" panose="02040503050406030204" pitchFamily="18" charset="0"/>
              </a:rPr>
              <a:t>- </a:t>
            </a:r>
            <a:r>
              <a:rPr lang="en-US" altLang="en-US" sz="1900" dirty="0">
                <a:latin typeface="Cambria" panose="02040503050406030204" pitchFamily="18" charset="0"/>
              </a:rPr>
              <a:t>Governmental, juridical institutions, </a:t>
            </a:r>
            <a:r>
              <a:rPr lang="ro-RO" altLang="en-US" sz="1900" dirty="0">
                <a:latin typeface="Cambria" panose="02040503050406030204" pitchFamily="18" charset="0"/>
              </a:rPr>
              <a:t>etc. </a:t>
            </a:r>
            <a:endParaRPr lang="en-US" altLang="en-US" sz="1900" dirty="0">
              <a:latin typeface="Cambria" panose="02040503050406030204" pitchFamily="18" charset="0"/>
            </a:endParaRPr>
          </a:p>
          <a:p>
            <a:pPr algn="l" eaLnBrk="1" hangingPunct="1"/>
            <a:r>
              <a:rPr lang="ro-RO" altLang="en-US" sz="1900" dirty="0">
                <a:latin typeface="Cambria" panose="02040503050406030204" pitchFamily="18" charset="0"/>
              </a:rPr>
              <a:t>- </a:t>
            </a:r>
            <a:r>
              <a:rPr lang="en-US" altLang="en-US" sz="1900" dirty="0">
                <a:latin typeface="Cambria" panose="02040503050406030204" pitchFamily="18" charset="0"/>
              </a:rPr>
              <a:t>Educational institutions</a:t>
            </a:r>
            <a:r>
              <a:rPr lang="ro-RO" altLang="en-US" sz="1900" dirty="0">
                <a:latin typeface="Cambria" panose="02040503050406030204" pitchFamily="18" charset="0"/>
              </a:rPr>
              <a:t> (</a:t>
            </a:r>
            <a:r>
              <a:rPr lang="en-US" altLang="en-US" sz="1900" dirty="0">
                <a:latin typeface="Cambria" panose="02040503050406030204" pitchFamily="18" charset="0"/>
              </a:rPr>
              <a:t>the students information is stored – marks, etc.</a:t>
            </a:r>
            <a:r>
              <a:rPr lang="ro-RO" altLang="en-US" sz="1900" dirty="0">
                <a:latin typeface="Cambria" panose="02040503050406030204" pitchFamily="18" charset="0"/>
              </a:rPr>
              <a:t>)</a:t>
            </a:r>
            <a:endParaRPr lang="en-US" altLang="en-US" sz="1900" dirty="0">
              <a:latin typeface="Cambria" panose="02040503050406030204" pitchFamily="18" charset="0"/>
            </a:endParaRPr>
          </a:p>
          <a:p>
            <a:pPr algn="l" eaLnBrk="1" hangingPunct="1"/>
            <a:r>
              <a:rPr lang="ro-RO" altLang="en-US" sz="1900" dirty="0">
                <a:latin typeface="Cambria" panose="02040503050406030204" pitchFamily="18" charset="0"/>
              </a:rPr>
              <a:t>- </a:t>
            </a:r>
            <a:r>
              <a:rPr lang="en-US" altLang="en-US" sz="1900" dirty="0">
                <a:latin typeface="Cambria" panose="02040503050406030204" pitchFamily="18" charset="0"/>
              </a:rPr>
              <a:t>Hospitals, other medical institutions</a:t>
            </a:r>
          </a:p>
          <a:p>
            <a:pPr algn="l" eaLnBrk="1" hangingPunct="1"/>
            <a:r>
              <a:rPr lang="ro-RO" altLang="en-US" sz="1900" dirty="0">
                <a:latin typeface="Cambria" panose="02040503050406030204" pitchFamily="18" charset="0"/>
              </a:rPr>
              <a:t>- </a:t>
            </a:r>
            <a:r>
              <a:rPr lang="en-US" altLang="en-US" sz="1900" dirty="0">
                <a:latin typeface="Cambria" panose="02040503050406030204" pitchFamily="18" charset="0"/>
              </a:rPr>
              <a:t>Companies in the military domain</a:t>
            </a:r>
            <a:r>
              <a:rPr lang="ro-RO" altLang="en-US" sz="1900" dirty="0">
                <a:latin typeface="Cambria" panose="02040503050406030204" pitchFamily="18" charset="0"/>
              </a:rPr>
              <a:t>/ </a:t>
            </a:r>
            <a:r>
              <a:rPr lang="en-US" altLang="en-US" sz="1900" dirty="0">
                <a:latin typeface="Cambria" panose="02040503050406030204" pitchFamily="18" charset="0"/>
              </a:rPr>
              <a:t>other institutions involved in state’s security</a:t>
            </a:r>
          </a:p>
          <a:p>
            <a:pPr algn="l" eaLnBrk="1" hangingPunct="1"/>
            <a:r>
              <a:rPr lang="ro-RO" altLang="en-US" sz="1900" dirty="0">
                <a:latin typeface="Cambria" panose="02040503050406030204" pitchFamily="18" charset="0"/>
              </a:rPr>
              <a:t>- </a:t>
            </a:r>
            <a:r>
              <a:rPr lang="en-US" altLang="en-US" sz="1900" dirty="0">
                <a:latin typeface="Cambria" panose="02040503050406030204" pitchFamily="18" charset="0"/>
              </a:rPr>
              <a:t>Diverse companies</a:t>
            </a:r>
            <a:r>
              <a:rPr lang="ro-RO" altLang="en-US" sz="1900" dirty="0">
                <a:latin typeface="Cambria" panose="02040503050406030204" pitchFamily="18" charset="0"/>
              </a:rPr>
              <a:t>/</a:t>
            </a:r>
            <a:r>
              <a:rPr lang="en-US" altLang="en-US" sz="1900" dirty="0">
                <a:latin typeface="Cambria" panose="02040503050406030204" pitchFamily="18" charset="0"/>
              </a:rPr>
              <a:t>organizations which are gathering data under the confidentiality warranty, </a:t>
            </a:r>
            <a:r>
              <a:rPr lang="ro-RO" altLang="en-US" sz="1900" dirty="0">
                <a:latin typeface="Cambria" panose="02040503050406030204" pitchFamily="18" charset="0"/>
              </a:rPr>
              <a:t>etc.</a:t>
            </a:r>
            <a:endParaRPr lang="en-US" altLang="en-US" sz="1900" dirty="0">
              <a:latin typeface="Cambria" panose="02040503050406030204" pitchFamily="18" charset="0"/>
            </a:endParaRPr>
          </a:p>
          <a:p>
            <a:pPr algn="l" eaLnBrk="1" hangingPunct="1"/>
            <a:endParaRPr lang="ro-RO" altLang="en-US" sz="1900" b="1" dirty="0">
              <a:latin typeface="Cambria" panose="02040503050406030204" pitchFamily="18" charset="0"/>
            </a:endParaRPr>
          </a:p>
          <a:p>
            <a:pPr algn="l" eaLnBrk="1" hangingPunct="1"/>
            <a:r>
              <a:rPr lang="en-US" altLang="en-US" sz="1900" b="1" dirty="0">
                <a:latin typeface="Cambria" panose="02040503050406030204" pitchFamily="18" charset="0"/>
              </a:rPr>
              <a:t>Types of data stored in the network/in the company’s computers</a:t>
            </a:r>
            <a:br>
              <a:rPr lang="en-US" altLang="en-US" sz="1900" dirty="0">
                <a:latin typeface="Cambria" panose="02040503050406030204" pitchFamily="18" charset="0"/>
              </a:rPr>
            </a:br>
            <a:r>
              <a:rPr lang="ro-RO" altLang="en-US" sz="1900" dirty="0">
                <a:latin typeface="Cambria" panose="02040503050406030204" pitchFamily="18" charset="0"/>
              </a:rPr>
              <a:t>- </a:t>
            </a:r>
            <a:r>
              <a:rPr lang="en-US" altLang="en-US" sz="1900" dirty="0">
                <a:latin typeface="Cambria" panose="02040503050406030204" pitchFamily="18" charset="0"/>
              </a:rPr>
              <a:t>Records about payment/personal information of the clients/customers</a:t>
            </a:r>
            <a:endParaRPr lang="ro-RO" altLang="en-US" sz="1900" dirty="0">
              <a:latin typeface="Cambria" panose="02040503050406030204" pitchFamily="18" charset="0"/>
            </a:endParaRPr>
          </a:p>
          <a:p>
            <a:pPr algn="l" eaLnBrk="1" hangingPunct="1"/>
            <a:r>
              <a:rPr lang="ro-RO" altLang="en-US" sz="1900" dirty="0">
                <a:latin typeface="Cambria" panose="02040503050406030204" pitchFamily="18" charset="0"/>
              </a:rPr>
              <a:t>- </a:t>
            </a:r>
            <a:r>
              <a:rPr lang="en-US" altLang="en-US" sz="1900" dirty="0">
                <a:latin typeface="Cambria" panose="02040503050406030204" pitchFamily="18" charset="0"/>
              </a:rPr>
              <a:t>Information about accountancy, taxes, </a:t>
            </a:r>
            <a:r>
              <a:rPr lang="ro-RO" altLang="en-US" sz="1900" dirty="0">
                <a:latin typeface="Cambria" panose="02040503050406030204" pitchFamily="18" charset="0"/>
              </a:rPr>
              <a:t>etc. </a:t>
            </a:r>
            <a:endParaRPr lang="en-US" altLang="en-US" sz="1900" dirty="0">
              <a:latin typeface="Cambria" panose="02040503050406030204" pitchFamily="18" charset="0"/>
            </a:endParaRPr>
          </a:p>
          <a:p>
            <a:pPr algn="l" eaLnBrk="1" hangingPunct="1"/>
            <a:r>
              <a:rPr lang="ro-RO" altLang="en-US" sz="1900" dirty="0">
                <a:latin typeface="Cambria" panose="02040503050406030204" pitchFamily="18" charset="0"/>
              </a:rPr>
              <a:t>- </a:t>
            </a:r>
            <a:r>
              <a:rPr lang="en-US" altLang="en-US" sz="1900" dirty="0">
                <a:latin typeface="Cambria" panose="02040503050406030204" pitchFamily="18" charset="0"/>
              </a:rPr>
              <a:t>Commercial secrets</a:t>
            </a:r>
            <a:r>
              <a:rPr lang="ro-RO" altLang="en-US" sz="1900" dirty="0">
                <a:latin typeface="Cambria" panose="02040503050406030204" pitchFamily="18" charset="0"/>
              </a:rPr>
              <a:t> (</a:t>
            </a:r>
            <a:r>
              <a:rPr lang="en-US" altLang="en-US" sz="1900" dirty="0">
                <a:latin typeface="Cambria" panose="02040503050406030204" pitchFamily="18" charset="0"/>
              </a:rPr>
              <a:t>plans, drawings, sketches, recipes, business strategies, </a:t>
            </a:r>
            <a:r>
              <a:rPr lang="en-US" altLang="en-US" sz="1900" dirty="0" err="1">
                <a:latin typeface="Cambria" panose="02040503050406030204" pitchFamily="18" charset="0"/>
              </a:rPr>
              <a:t>etc</a:t>
            </a:r>
            <a:r>
              <a:rPr lang="ro-RO" altLang="en-US" sz="1900" dirty="0">
                <a:latin typeface="Cambria" panose="02040503050406030204" pitchFamily="18" charset="0"/>
              </a:rPr>
              <a:t>.)</a:t>
            </a:r>
            <a:endParaRPr lang="en-US" altLang="en-US" sz="1900" dirty="0">
              <a:latin typeface="Cambria" panose="02040503050406030204" pitchFamily="18" charset="0"/>
            </a:endParaRPr>
          </a:p>
          <a:p>
            <a:pPr algn="l" eaLnBrk="1" hangingPunct="1"/>
            <a:endParaRPr lang="ro-RO" altLang="en-US" sz="1900" b="1" dirty="0">
              <a:latin typeface="Cambria" panose="02040503050406030204" pitchFamily="18" charset="0"/>
            </a:endParaRPr>
          </a:p>
          <a:p>
            <a:pPr algn="l" eaLnBrk="1" hangingPunct="1"/>
            <a:r>
              <a:rPr lang="en-US" altLang="en-US" sz="1900" b="1" dirty="0">
                <a:latin typeface="Cambria" panose="02040503050406030204" pitchFamily="18" charset="0"/>
              </a:rPr>
              <a:t>Company’s management philosophy</a:t>
            </a:r>
            <a:br>
              <a:rPr lang="en-US" altLang="en-US" sz="1900" dirty="0">
                <a:latin typeface="Cambria" panose="02040503050406030204" pitchFamily="18" charset="0"/>
              </a:rPr>
            </a:br>
            <a:r>
              <a:rPr lang="en-US" altLang="en-US" sz="1900" dirty="0">
                <a:latin typeface="Cambria" panose="02040503050406030204" pitchFamily="18" charset="0"/>
              </a:rPr>
              <a:t>- The company is considered as a big, happy, family</a:t>
            </a:r>
            <a:r>
              <a:rPr lang="ro-RO" altLang="en-US" sz="1900" dirty="0">
                <a:latin typeface="Cambria" panose="02040503050406030204" pitchFamily="18" charset="0"/>
              </a:rPr>
              <a:t>...</a:t>
            </a:r>
          </a:p>
          <a:p>
            <a:pPr algn="l" eaLnBrk="1" hangingPunct="1"/>
            <a:r>
              <a:rPr lang="ro-RO" altLang="en-US" sz="1900" dirty="0">
                <a:latin typeface="Cambria" panose="02040503050406030204" pitchFamily="18" charset="0"/>
              </a:rPr>
              <a:t>- </a:t>
            </a:r>
            <a:r>
              <a:rPr lang="en-US" altLang="en-US" sz="1900" dirty="0">
                <a:latin typeface="Cambria" panose="02040503050406030204" pitchFamily="18" charset="0"/>
              </a:rPr>
              <a:t>Information accessible only when is needed, only for the ones interested</a:t>
            </a:r>
            <a:br>
              <a:rPr lang="en-US" altLang="en-US" sz="1900" dirty="0">
                <a:latin typeface="Cambria" panose="02040503050406030204" pitchFamily="18" charset="0"/>
              </a:rPr>
            </a:br>
            <a:endParaRPr lang="en-US" altLang="en-US" sz="1900" dirty="0">
              <a:latin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09273B61-F7E2-416A-A40C-D4DE3BB19485}" type="slidenum">
              <a:rPr lang="en-US" altLang="en-US">
                <a:latin typeface="Cambria" panose="02040503050406030204" pitchFamily="18" charset="0"/>
              </a:rPr>
              <a:pPr eaLnBrk="1" hangingPunct="1"/>
              <a:t>8</a:t>
            </a:fld>
            <a:endParaRPr lang="en-US" altLang="en-US">
              <a:latin typeface="Cambria" panose="02040503050406030204" pitchFamily="18" charset="0"/>
            </a:endParaRPr>
          </a:p>
        </p:txBody>
      </p:sp>
      <p:sp>
        <p:nvSpPr>
          <p:cNvPr id="5123" name="Rectangle 2"/>
          <p:cNvSpPr>
            <a:spLocks noGrp="1" noChangeArrowheads="1"/>
          </p:cNvSpPr>
          <p:nvPr>
            <p:ph type="title"/>
          </p:nvPr>
        </p:nvSpPr>
        <p:spPr/>
        <p:txBody>
          <a:bodyPr/>
          <a:lstStyle/>
          <a:p>
            <a:pPr eaLnBrk="1" hangingPunct="1"/>
            <a:r>
              <a:rPr lang="en-US" altLang="en-US" dirty="0">
                <a:latin typeface="Cambria" panose="02040503050406030204" pitchFamily="18" charset="0"/>
                <a:cs typeface="Times New Roman" pitchFamily="18" charset="0"/>
              </a:rPr>
              <a:t>Attacks’ characteristic evolution </a:t>
            </a:r>
          </a:p>
        </p:txBody>
      </p:sp>
      <p:pic>
        <p:nvPicPr>
          <p:cNvPr id="5124" name="Picture 45" descr="02-Fig2-2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38288"/>
            <a:ext cx="66294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09273B61-F7E2-416A-A40C-D4DE3BB19485}" type="slidenum">
              <a:rPr lang="en-US" altLang="en-US">
                <a:latin typeface="Cambria" panose="02040503050406030204" pitchFamily="18" charset="0"/>
              </a:rPr>
              <a:pPr eaLnBrk="1" hangingPunct="1"/>
              <a:t>9</a:t>
            </a:fld>
            <a:endParaRPr lang="en-US" altLang="en-US">
              <a:latin typeface="Cambria" panose="02040503050406030204" pitchFamily="18" charset="0"/>
            </a:endParaRPr>
          </a:p>
        </p:txBody>
      </p:sp>
      <p:sp>
        <p:nvSpPr>
          <p:cNvPr id="5123"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Evolution of the attacker tools in the last years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28800" y="1676400"/>
            <a:ext cx="5239385" cy="4362450"/>
          </a:xfrm>
          <a:prstGeom prst="rect">
            <a:avLst/>
          </a:prstGeom>
        </p:spPr>
      </p:pic>
    </p:spTree>
    <p:extLst>
      <p:ext uri="{BB962C8B-B14F-4D97-AF65-F5344CB8AC3E}">
        <p14:creationId xmlns:p14="http://schemas.microsoft.com/office/powerpoint/2010/main" val="37084978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3978</TotalTime>
  <Words>1477</Words>
  <Application>Microsoft Office PowerPoint</Application>
  <PresentationFormat>On-screen Show (4:3)</PresentationFormat>
  <Paragraphs>141</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Cambria</vt:lpstr>
      <vt:lpstr>Times New Roman</vt:lpstr>
      <vt:lpstr>Default Design</vt:lpstr>
      <vt:lpstr>PowerPoint Presentation</vt:lpstr>
      <vt:lpstr>Today’s cybercrimes</vt:lpstr>
      <vt:lpstr>Cybercrimes from the (near) past</vt:lpstr>
      <vt:lpstr>Ransomware attacks</vt:lpstr>
      <vt:lpstr>Recent major security issues in 2024</vt:lpstr>
      <vt:lpstr>Introduction</vt:lpstr>
      <vt:lpstr>Introduction</vt:lpstr>
      <vt:lpstr>Attacks’ characteristic evolution </vt:lpstr>
      <vt:lpstr>Evolution of the attacker tools in the last years</vt:lpstr>
      <vt:lpstr>Usernames and passwords</vt:lpstr>
      <vt:lpstr>Other standard security measures</vt:lpstr>
      <vt:lpstr>Evolution of Security Threats</vt:lpstr>
      <vt:lpstr>Evolution of Security Threats</vt:lpstr>
      <vt:lpstr>Evolution of Security Threats</vt:lpstr>
      <vt:lpstr>Virtual Private Network (VPN)</vt:lpstr>
      <vt:lpstr>VPN Basic architecture</vt:lpstr>
      <vt:lpstr>Windows 10 firewall</vt:lpstr>
      <vt:lpstr>Linux firewalls</vt:lpstr>
      <vt:lpstr>Conclusions</vt:lpstr>
      <vt:lpstr>Conclusions</vt:lpstr>
      <vt:lpstr>Conclusions (2)</vt:lpstr>
    </vt:vector>
  </TitlesOfParts>
  <Company>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Conectarea la retea</dc:title>
  <dc:creator>RZ</dc:creator>
  <cp:lastModifiedBy>Administrator</cp:lastModifiedBy>
  <cp:revision>113</cp:revision>
  <dcterms:created xsi:type="dcterms:W3CDTF">2006-12-18T08:21:20Z</dcterms:created>
  <dcterms:modified xsi:type="dcterms:W3CDTF">2024-04-24T14:17:17Z</dcterms:modified>
</cp:coreProperties>
</file>